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5"/>
  </p:notesMasterIdLst>
  <p:handoutMasterIdLst>
    <p:handoutMasterId r:id="rId66"/>
  </p:handoutMasterIdLst>
  <p:sldIdLst>
    <p:sldId id="732" r:id="rId2"/>
    <p:sldId id="404" r:id="rId3"/>
    <p:sldId id="631" r:id="rId4"/>
    <p:sldId id="633" r:id="rId5"/>
    <p:sldId id="634" r:id="rId6"/>
    <p:sldId id="635" r:id="rId7"/>
    <p:sldId id="636" r:id="rId8"/>
    <p:sldId id="461" r:id="rId9"/>
    <p:sldId id="637" r:id="rId10"/>
    <p:sldId id="638" r:id="rId11"/>
    <p:sldId id="639" r:id="rId12"/>
    <p:sldId id="640" r:id="rId13"/>
    <p:sldId id="649" r:id="rId14"/>
    <p:sldId id="650" r:id="rId15"/>
    <p:sldId id="642" r:id="rId16"/>
    <p:sldId id="728" r:id="rId17"/>
    <p:sldId id="730" r:id="rId18"/>
    <p:sldId id="729" r:id="rId19"/>
    <p:sldId id="641" r:id="rId20"/>
    <p:sldId id="647" r:id="rId21"/>
    <p:sldId id="645" r:id="rId22"/>
    <p:sldId id="648" r:id="rId23"/>
    <p:sldId id="651" r:id="rId24"/>
    <p:sldId id="723" r:id="rId25"/>
    <p:sldId id="724" r:id="rId26"/>
    <p:sldId id="725" r:id="rId27"/>
    <p:sldId id="727" r:id="rId28"/>
    <p:sldId id="670" r:id="rId29"/>
    <p:sldId id="657" r:id="rId30"/>
    <p:sldId id="662" r:id="rId31"/>
    <p:sldId id="663" r:id="rId32"/>
    <p:sldId id="664" r:id="rId33"/>
    <p:sldId id="665" r:id="rId34"/>
    <p:sldId id="671" r:id="rId35"/>
    <p:sldId id="672" r:id="rId36"/>
    <p:sldId id="673" r:id="rId37"/>
    <p:sldId id="674" r:id="rId38"/>
    <p:sldId id="675" r:id="rId39"/>
    <p:sldId id="676" r:id="rId40"/>
    <p:sldId id="677" r:id="rId41"/>
    <p:sldId id="678" r:id="rId42"/>
    <p:sldId id="679" r:id="rId43"/>
    <p:sldId id="680" r:id="rId44"/>
    <p:sldId id="681" r:id="rId45"/>
    <p:sldId id="683" r:id="rId46"/>
    <p:sldId id="684" r:id="rId47"/>
    <p:sldId id="685" r:id="rId48"/>
    <p:sldId id="682" r:id="rId49"/>
    <p:sldId id="701" r:id="rId50"/>
    <p:sldId id="686" r:id="rId51"/>
    <p:sldId id="687" r:id="rId52"/>
    <p:sldId id="688" r:id="rId53"/>
    <p:sldId id="689" r:id="rId54"/>
    <p:sldId id="690" r:id="rId55"/>
    <p:sldId id="691" r:id="rId56"/>
    <p:sldId id="692" r:id="rId57"/>
    <p:sldId id="693" r:id="rId58"/>
    <p:sldId id="694" r:id="rId59"/>
    <p:sldId id="695" r:id="rId60"/>
    <p:sldId id="697" r:id="rId61"/>
    <p:sldId id="698" r:id="rId62"/>
    <p:sldId id="699" r:id="rId63"/>
    <p:sldId id="700" r:id="rId6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200">
          <p15:clr>
            <a:srgbClr val="A4A3A4"/>
          </p15:clr>
        </p15:guide>
        <p15:guide id="2" pos="2932">
          <p15:clr>
            <a:srgbClr val="A4A3A4"/>
          </p15:clr>
        </p15:guide>
      </p15:sldGuideLst>
    </p:ext>
    <p:ext uri="{2D200454-40CA-4A62-9FC3-DE9A4176ACB9}">
      <p15:notesGuideLst xmlns:p15="http://schemas.microsoft.com/office/powerpoint/2012/main" xmlns="">
        <p15:guide id="1" orient="horz" pos="2933">
          <p15:clr>
            <a:srgbClr val="A4A3A4"/>
          </p15:clr>
        </p15:guide>
        <p15:guide id="2" pos="219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Galvin" initials="JG" lastIdx="6" clrIdx="0"/>
  <p:cmAuthor id="1" name="MJ"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6699FF"/>
    <a:srgbClr val="339966"/>
    <a:srgbClr val="CC9900"/>
    <a:srgbClr val="3399FF"/>
    <a:srgbClr val="0066CC"/>
    <a:srgbClr val="CC99FF"/>
    <a:srgbClr val="CCCCFF"/>
    <a:srgbClr val="FF9999"/>
    <a:srgbClr val="FF7C8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322" autoAdjust="0"/>
  </p:normalViewPr>
  <p:slideViewPr>
    <p:cSldViewPr>
      <p:cViewPr varScale="1">
        <p:scale>
          <a:sx n="84" d="100"/>
          <a:sy n="84" d="100"/>
        </p:scale>
        <p:origin x="-1310" y="-62"/>
      </p:cViewPr>
      <p:guideLst>
        <p:guide orient="horz" pos="2200"/>
        <p:guide pos="2932"/>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55" d="100"/>
          <a:sy n="55" d="100"/>
        </p:scale>
        <p:origin x="-2562" y="-90"/>
      </p:cViewPr>
      <p:guideLst>
        <p:guide orient="horz" pos="2933"/>
        <p:guide pos="219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1FA024-1AE8-41A4-9775-2C6D49C85A70}" type="datetimeFigureOut">
              <a:rPr lang="zh-CN" altLang="en-US"/>
              <a:pPr>
                <a:defRPr/>
              </a:pPr>
              <a:t>2021/4/22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11D1230-AE5C-472B-910B-FCFD509DC2C0}" type="slidenum">
              <a:rPr lang="zh-CN" altLang="en-US"/>
              <a:pPr>
                <a:defRPr/>
              </a:pPr>
              <a:t>‹#›</a:t>
            </a:fld>
            <a:endParaRPr lang="zh-CN" altLang="en-US"/>
          </a:p>
        </p:txBody>
      </p:sp>
    </p:spTree>
    <p:extLst>
      <p:ext uri="{BB962C8B-B14F-4D97-AF65-F5344CB8AC3E}">
        <p14:creationId xmlns:p14="http://schemas.microsoft.com/office/powerpoint/2010/main" xmlns="" val="22268852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AD6CDFC-0301-4552-95AD-CE70C1A3868A}" type="datetimeFigureOut">
              <a:rPr lang="zh-CN" altLang="en-US"/>
              <a:pPr>
                <a:defRPr/>
              </a:pPr>
              <a:t>2021/4/22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B300F30F-60FF-4B23-854F-43E8D90A87FC}" type="slidenum">
              <a:rPr lang="zh-CN" altLang="en-US"/>
              <a:pPr>
                <a:defRPr/>
              </a:pPr>
              <a:t>‹#›</a:t>
            </a:fld>
            <a:endParaRPr lang="zh-CN" altLang="en-US"/>
          </a:p>
        </p:txBody>
      </p:sp>
    </p:spTree>
    <p:extLst>
      <p:ext uri="{BB962C8B-B14F-4D97-AF65-F5344CB8AC3E}">
        <p14:creationId xmlns:p14="http://schemas.microsoft.com/office/powerpoint/2010/main" xmlns="" val="68419456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90CC7C-A65C-3347-BF75-50B96A11606B}" type="slidenum">
              <a:rPr kumimoji="1" lang="zh-CN" altLang="en-US" smtClean="0"/>
              <a:pPr/>
              <a:t>26</a:t>
            </a:fld>
            <a:endParaRPr kumimoji="1" lang="zh-CN" altLang="en-US"/>
          </a:p>
        </p:txBody>
      </p:sp>
    </p:spTree>
    <p:extLst>
      <p:ext uri="{BB962C8B-B14F-4D97-AF65-F5344CB8AC3E}">
        <p14:creationId xmlns:p14="http://schemas.microsoft.com/office/powerpoint/2010/main" xmlns="" val="2716702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spect="1" noChangeArrowheads="1" noTextEdit="1"/>
          </p:cNvSpPr>
          <p:nvPr>
            <p:ph type="sldImg"/>
          </p:nvPr>
        </p:nvSpPr>
        <p:spPr/>
      </p:sp>
      <p:sp>
        <p:nvSpPr>
          <p:cNvPr id="101378" name="Rectangle 3"/>
          <p:cNvSpPr>
            <a:spLocks noGrp="1" noChangeArrowheads="1"/>
          </p:cNvSpPr>
          <p:nvPr>
            <p:ph type="body" idx="1"/>
          </p:nvPr>
        </p:nvSpPr>
        <p:spPr>
          <a:noFill/>
        </p:spPr>
        <p:txBody>
          <a:bodyPr/>
          <a:lstStyle/>
          <a:p>
            <a:pPr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xmlns="" val="3473587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此处说下我们的方案大概是什么，具体怎么来的见下一小节。</a:t>
            </a:r>
          </a:p>
        </p:txBody>
      </p:sp>
      <p:sp>
        <p:nvSpPr>
          <p:cNvPr id="4" name="灯片编号占位符 3"/>
          <p:cNvSpPr>
            <a:spLocks noGrp="1"/>
          </p:cNvSpPr>
          <p:nvPr>
            <p:ph type="sldNum" sz="quarter" idx="10"/>
          </p:nvPr>
        </p:nvSpPr>
        <p:spPr/>
        <p:txBody>
          <a:bodyPr/>
          <a:lstStyle/>
          <a:p>
            <a:pPr>
              <a:defRPr/>
            </a:pPr>
            <a:fld id="{B300F30F-60FF-4B23-854F-43E8D90A87FC}" type="slidenum">
              <a:rPr lang="zh-CN" altLang="en-US" smtClean="0"/>
              <a:pPr>
                <a:defRPr/>
              </a:pPr>
              <a:t>33</a:t>
            </a:fld>
            <a:endParaRPr lang="zh-CN" altLang="en-US"/>
          </a:p>
        </p:txBody>
      </p:sp>
    </p:spTree>
    <p:extLst>
      <p:ext uri="{BB962C8B-B14F-4D97-AF65-F5344CB8AC3E}">
        <p14:creationId xmlns:p14="http://schemas.microsoft.com/office/powerpoint/2010/main" xmlns="" val="407868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300F30F-60FF-4B23-854F-43E8D90A87FC}" type="slidenum">
              <a:rPr lang="zh-CN" altLang="en-US" smtClean="0"/>
              <a:pPr>
                <a:defRPr/>
              </a:pPr>
              <a:t>34</a:t>
            </a:fld>
            <a:endParaRPr lang="zh-CN" altLang="en-US"/>
          </a:p>
        </p:txBody>
      </p:sp>
    </p:spTree>
    <p:extLst>
      <p:ext uri="{BB962C8B-B14F-4D97-AF65-F5344CB8AC3E}">
        <p14:creationId xmlns:p14="http://schemas.microsoft.com/office/powerpoint/2010/main" xmlns="" val="710846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300F30F-60FF-4B23-854F-43E8D90A87FC}" type="slidenum">
              <a:rPr lang="zh-CN" altLang="en-US" smtClean="0"/>
              <a:pPr>
                <a:defRPr/>
              </a:pPr>
              <a:t>35</a:t>
            </a:fld>
            <a:endParaRPr lang="zh-CN" altLang="en-US"/>
          </a:p>
        </p:txBody>
      </p:sp>
    </p:spTree>
    <p:extLst>
      <p:ext uri="{BB962C8B-B14F-4D97-AF65-F5344CB8AC3E}">
        <p14:creationId xmlns:p14="http://schemas.microsoft.com/office/powerpoint/2010/main" xmlns="" val="2000463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300F30F-60FF-4B23-854F-43E8D90A87FC}" type="slidenum">
              <a:rPr lang="zh-CN" altLang="en-US" smtClean="0"/>
              <a:pPr>
                <a:defRPr/>
              </a:pPr>
              <a:t>36</a:t>
            </a:fld>
            <a:endParaRPr lang="zh-CN" altLang="en-US"/>
          </a:p>
        </p:txBody>
      </p:sp>
    </p:spTree>
    <p:extLst>
      <p:ext uri="{BB962C8B-B14F-4D97-AF65-F5344CB8AC3E}">
        <p14:creationId xmlns:p14="http://schemas.microsoft.com/office/powerpoint/2010/main" xmlns="" val="26888567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1.png"/><Relationship Id="rId9" Type="http://schemas.openxmlformats.org/officeDocument/2006/relationships/image" Target="../media/image8.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2" descr="a_1"/>
          <p:cNvPicPr>
            <a:picLocks noChangeAspect="1" noChangeArrowheads="1"/>
          </p:cNvPicPr>
          <p:nvPr/>
        </p:nvPicPr>
        <p:blipFill>
          <a:blip r:embed="rId3" cstate="print">
            <a:extLst>
              <a:ext uri="{28A0092B-C50C-407E-A947-70E740481C1C}">
                <a14:useLocalDpi xmlns:a14="http://schemas.microsoft.com/office/drawing/2010/main" xmlns="" val="0"/>
              </a:ext>
            </a:extLst>
          </a:blip>
          <a:srcRect l="2174"/>
          <a:stretch>
            <a:fillRect/>
          </a:stretch>
        </p:blipFill>
        <p:spPr bwMode="auto">
          <a:xfrm>
            <a:off x="0" y="0"/>
            <a:ext cx="9144000" cy="530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22"/>
          <p:cNvSpPr>
            <a:spLocks noChangeArrowheads="1"/>
          </p:cNvSpPr>
          <p:nvPr/>
        </p:nvSpPr>
        <p:spPr bwMode="gray">
          <a:xfrm>
            <a:off x="0" y="2590800"/>
            <a:ext cx="9144000" cy="1066800"/>
          </a:xfrm>
          <a:prstGeom prst="rect">
            <a:avLst/>
          </a:prstGeom>
          <a:gradFill rotWithShape="1">
            <a:gsLst>
              <a:gs pos="0">
                <a:srgbClr val="3191D3"/>
              </a:gs>
              <a:gs pos="100000">
                <a:srgbClr val="174362"/>
              </a:gs>
            </a:gsLst>
            <a:lin ang="5400000" scaled="1"/>
          </a:gradFill>
          <a:ln w="9525">
            <a:noFill/>
            <a:miter lim="800000"/>
          </a:ln>
        </p:spPr>
        <p:txBody>
          <a:bodyPr wrap="none" anchor="ctr"/>
          <a:lstStyle/>
          <a:p>
            <a:pPr>
              <a:defRPr/>
            </a:pPr>
            <a:endParaRPr lang="zh-CN" altLang="en-US">
              <a:solidFill>
                <a:srgbClr val="000000"/>
              </a:solidFill>
            </a:endParaRPr>
          </a:p>
        </p:txBody>
      </p:sp>
      <p:sp>
        <p:nvSpPr>
          <p:cNvPr id="7" name="Line 26"/>
          <p:cNvSpPr>
            <a:spLocks noChangeShapeType="1"/>
          </p:cNvSpPr>
          <p:nvPr/>
        </p:nvSpPr>
        <p:spPr bwMode="auto">
          <a:xfrm>
            <a:off x="0" y="3657600"/>
            <a:ext cx="9144000" cy="0"/>
          </a:xfrm>
          <a:prstGeom prst="line">
            <a:avLst/>
          </a:prstGeom>
          <a:noFill/>
          <a:ln w="38100">
            <a:solidFill>
              <a:srgbClr val="FFFFFF"/>
            </a:solidFill>
            <a:round/>
          </a:ln>
        </p:spPr>
        <p:txBody>
          <a:bodyPr/>
          <a:lstStyle/>
          <a:p>
            <a:pPr>
              <a:defRPr/>
            </a:pPr>
            <a:endParaRPr lang="zh-CN" altLang="en-US">
              <a:solidFill>
                <a:srgbClr val="000000"/>
              </a:solidFill>
            </a:endParaRPr>
          </a:p>
        </p:txBody>
      </p:sp>
      <p:sp>
        <p:nvSpPr>
          <p:cNvPr id="8" name="Line 27"/>
          <p:cNvSpPr>
            <a:spLocks noChangeShapeType="1"/>
          </p:cNvSpPr>
          <p:nvPr/>
        </p:nvSpPr>
        <p:spPr bwMode="auto">
          <a:xfrm>
            <a:off x="0" y="2590800"/>
            <a:ext cx="9144000" cy="0"/>
          </a:xfrm>
          <a:prstGeom prst="line">
            <a:avLst/>
          </a:prstGeom>
          <a:noFill/>
          <a:ln w="38100">
            <a:solidFill>
              <a:srgbClr val="FFFFFF"/>
            </a:solidFill>
            <a:round/>
          </a:ln>
        </p:spPr>
        <p:txBody>
          <a:bodyPr/>
          <a:lstStyle/>
          <a:p>
            <a:pPr>
              <a:defRPr/>
            </a:pPr>
            <a:endParaRPr lang="zh-CN" altLang="en-US">
              <a:solidFill>
                <a:srgbClr val="000000"/>
              </a:solidFill>
            </a:endParaRPr>
          </a:p>
        </p:txBody>
      </p:sp>
      <p:sp>
        <p:nvSpPr>
          <p:cNvPr id="9" name="Rectangle 29"/>
          <p:cNvSpPr>
            <a:spLocks noChangeArrowheads="1"/>
          </p:cNvSpPr>
          <p:nvPr/>
        </p:nvSpPr>
        <p:spPr bwMode="gray">
          <a:xfrm>
            <a:off x="0" y="0"/>
            <a:ext cx="9142413" cy="1447800"/>
          </a:xfrm>
          <a:prstGeom prst="rect">
            <a:avLst/>
          </a:prstGeom>
          <a:gradFill rotWithShape="1">
            <a:gsLst>
              <a:gs pos="0">
                <a:srgbClr val="81CFEB">
                  <a:alpha val="18999"/>
                </a:srgbClr>
              </a:gs>
              <a:gs pos="100000">
                <a:srgbClr val="FFFFFF"/>
              </a:gs>
            </a:gsLst>
            <a:lin ang="5400000" scaled="1"/>
          </a:gradFill>
          <a:ln w="0" algn="ctr">
            <a:noFill/>
            <a:miter lim="800000"/>
          </a:ln>
        </p:spPr>
        <p:txBody>
          <a:bodyPr wrap="none" anchor="ctr"/>
          <a:lstStyle/>
          <a:p>
            <a:pPr>
              <a:defRPr/>
            </a:pPr>
            <a:endParaRPr lang="zh-CN" altLang="en-US">
              <a:solidFill>
                <a:srgbClr val="000000"/>
              </a:solidFill>
            </a:endParaRPr>
          </a:p>
        </p:txBody>
      </p:sp>
      <p:sp>
        <p:nvSpPr>
          <p:cNvPr id="10" name="Rectangle 33"/>
          <p:cNvSpPr>
            <a:spLocks noChangeArrowheads="1"/>
          </p:cNvSpPr>
          <p:nvPr/>
        </p:nvSpPr>
        <p:spPr bwMode="auto">
          <a:xfrm>
            <a:off x="0" y="1447800"/>
            <a:ext cx="9144000" cy="1143000"/>
          </a:xfrm>
          <a:prstGeom prst="rect">
            <a:avLst/>
          </a:prstGeom>
          <a:solidFill>
            <a:srgbClr val="FFFFFF"/>
          </a:solidFill>
          <a:ln w="9525">
            <a:noFill/>
            <a:miter lim="800000"/>
          </a:ln>
        </p:spPr>
        <p:txBody>
          <a:bodyPr wrap="none" anchor="ctr"/>
          <a:lstStyle/>
          <a:p>
            <a:pPr>
              <a:defRPr/>
            </a:pPr>
            <a:endParaRPr lang="zh-CN" altLang="en-US">
              <a:solidFill>
                <a:srgbClr val="000000"/>
              </a:solidFill>
            </a:endParaRPr>
          </a:p>
        </p:txBody>
      </p:sp>
      <p:sp>
        <p:nvSpPr>
          <p:cNvPr id="11" name="Line 34"/>
          <p:cNvSpPr>
            <a:spLocks noChangeShapeType="1"/>
          </p:cNvSpPr>
          <p:nvPr/>
        </p:nvSpPr>
        <p:spPr bwMode="auto">
          <a:xfrm>
            <a:off x="0" y="2590800"/>
            <a:ext cx="9144000" cy="0"/>
          </a:xfrm>
          <a:prstGeom prst="line">
            <a:avLst/>
          </a:prstGeom>
          <a:noFill/>
          <a:ln w="38100">
            <a:solidFill>
              <a:srgbClr val="FFFFFF"/>
            </a:solidFill>
            <a:round/>
          </a:ln>
        </p:spPr>
        <p:txBody>
          <a:bodyPr/>
          <a:lstStyle/>
          <a:p>
            <a:pPr>
              <a:defRPr/>
            </a:pPr>
            <a:endParaRPr lang="zh-CN" altLang="en-US">
              <a:solidFill>
                <a:srgbClr val="000000"/>
              </a:solidFill>
            </a:endParaRPr>
          </a:p>
        </p:txBody>
      </p:sp>
      <p:pic>
        <p:nvPicPr>
          <p:cNvPr id="12"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50975" y="1292225"/>
            <a:ext cx="6242050" cy="993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6" descr="H:\Picture\收藏\WHU\library (8).jpg"/>
          <p:cNvPicPr>
            <a:picLocks noChangeAspect="1" noChangeArrowheads="1"/>
          </p:cNvPicPr>
          <p:nvPr/>
        </p:nvPicPr>
        <p:blipFill rotWithShape="1">
          <a:blip r:embed="rId5" cstate="print"/>
          <a:srcRect b="33801"/>
          <a:stretch>
            <a:fillRect/>
          </a:stretch>
        </p:blipFill>
        <p:spPr bwMode="auto">
          <a:xfrm>
            <a:off x="7034213" y="5918200"/>
            <a:ext cx="968375" cy="895350"/>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4" name="Picture 7" descr="H:\Picture\收藏\WHU\0verview.jpg"/>
          <p:cNvPicPr>
            <a:picLocks noChangeAspect="1" noChangeArrowheads="1"/>
          </p:cNvPicPr>
          <p:nvPr/>
        </p:nvPicPr>
        <p:blipFill rotWithShape="1">
          <a:blip r:embed="rId6" cstate="print"/>
          <a:srcRect r="16718"/>
          <a:stretch>
            <a:fillRect/>
          </a:stretch>
        </p:blipFill>
        <p:spPr bwMode="auto">
          <a:xfrm>
            <a:off x="7021513" y="4941888"/>
            <a:ext cx="981075"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5" name="Picture 8" descr="H:\Picture\收藏\WHU\castle (2).jpg"/>
          <p:cNvPicPr>
            <a:picLocks noChangeAspect="1" noChangeArrowheads="1"/>
          </p:cNvPicPr>
          <p:nvPr/>
        </p:nvPicPr>
        <p:blipFill rotWithShape="1">
          <a:blip r:embed="rId7" cstate="print"/>
          <a:srcRect l="19049"/>
          <a:stretch>
            <a:fillRect/>
          </a:stretch>
        </p:blipFill>
        <p:spPr bwMode="auto">
          <a:xfrm>
            <a:off x="8101013" y="5913438"/>
            <a:ext cx="971550" cy="900112"/>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6" name="Picture 11" descr="H:\Picture\收藏\WHU\武大经典照片\侧望行政楼.jpg"/>
          <p:cNvPicPr>
            <a:picLocks noChangeAspect="1" noChangeArrowheads="1"/>
          </p:cNvPicPr>
          <p:nvPr/>
        </p:nvPicPr>
        <p:blipFill rotWithShape="1">
          <a:blip r:embed="rId8" cstate="print"/>
          <a:srcRect r="19149"/>
          <a:stretch>
            <a:fillRect/>
          </a:stretch>
        </p:blipFill>
        <p:spPr bwMode="auto">
          <a:xfrm>
            <a:off x="8101013" y="4941888"/>
            <a:ext cx="971550"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7" name="Picture 13" descr="H:\Picture\收藏\WHU\经典\large_12184o69.jpg"/>
          <p:cNvPicPr>
            <a:picLocks noChangeAspect="1" noChangeArrowheads="1"/>
          </p:cNvPicPr>
          <p:nvPr/>
        </p:nvPicPr>
        <p:blipFill rotWithShape="1">
          <a:blip r:embed="rId9" cstate="print"/>
          <a:srcRect l="1250" t="1866" r="1563" b="2955"/>
          <a:stretch>
            <a:fillRect/>
          </a:stretch>
        </p:blipFill>
        <p:spPr bwMode="auto">
          <a:xfrm>
            <a:off x="5957888" y="5913438"/>
            <a:ext cx="990600" cy="900112"/>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8" name="Picture 14" descr="H:\Picture\收藏\WHU\frontdoor.jpg"/>
          <p:cNvPicPr>
            <a:picLocks noChangeAspect="1" noChangeArrowheads="1"/>
          </p:cNvPicPr>
          <p:nvPr/>
        </p:nvPicPr>
        <p:blipFill rotWithShape="1">
          <a:blip r:embed="rId10" cstate="print"/>
          <a:srcRect l="13908" t="5538" r="13954" b="7088"/>
          <a:stretch>
            <a:fillRect/>
          </a:stretch>
        </p:blipFill>
        <p:spPr bwMode="auto">
          <a:xfrm>
            <a:off x="8101013" y="3933825"/>
            <a:ext cx="981075"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sp>
        <p:nvSpPr>
          <p:cNvPr id="4098" name="Rectangle 2"/>
          <p:cNvSpPr>
            <a:spLocks noGrp="1" noChangeArrowheads="1"/>
          </p:cNvSpPr>
          <p:nvPr>
            <p:ph type="ctrTitle"/>
          </p:nvPr>
        </p:nvSpPr>
        <p:spPr>
          <a:xfrm>
            <a:off x="914400" y="2743200"/>
            <a:ext cx="7772400" cy="685800"/>
          </a:xfrm>
        </p:spPr>
        <p:txBody>
          <a:bodyPr/>
          <a:lstStyle>
            <a:lvl1pPr algn="ctr">
              <a:defRPr>
                <a:solidFill>
                  <a:schemeClr val="bg1"/>
                </a:solidFill>
              </a:defRPr>
            </a:lvl1pPr>
          </a:lstStyle>
          <a:p>
            <a:r>
              <a:rPr lang="zh-CN" altLang="en-US"/>
              <a:t>单击此处编辑母版标题样式</a:t>
            </a:r>
            <a:endParaRPr lang="zh-CN" altLang="en-US" dirty="0"/>
          </a:p>
        </p:txBody>
      </p:sp>
      <p:sp>
        <p:nvSpPr>
          <p:cNvPr id="4099" name="Rectangle 3"/>
          <p:cNvSpPr>
            <a:spLocks noGrp="1" noChangeArrowheads="1"/>
          </p:cNvSpPr>
          <p:nvPr>
            <p:ph type="subTitle" idx="1"/>
          </p:nvPr>
        </p:nvSpPr>
        <p:spPr>
          <a:xfrm>
            <a:off x="1371600" y="3733800"/>
            <a:ext cx="6400800" cy="533400"/>
          </a:xfrm>
        </p:spPr>
        <p:txBody>
          <a:bodyPr/>
          <a:lstStyle>
            <a:lvl1pPr marL="0" indent="0" algn="ctr">
              <a:buFontTx/>
              <a:buNone/>
              <a:defRPr sz="2400" b="1">
                <a:solidFill>
                  <a:schemeClr val="accent2"/>
                </a:solidFill>
              </a:defRPr>
            </a:lvl1pPr>
          </a:lstStyle>
          <a:p>
            <a:r>
              <a:rPr lang="zh-CN" altLang="en-US" dirty="0"/>
              <a:t>单击此处编辑母版副标题样式</a:t>
            </a:r>
          </a:p>
        </p:txBody>
      </p:sp>
      <p:sp>
        <p:nvSpPr>
          <p:cNvPr id="19" name="Rectangle 4"/>
          <p:cNvSpPr>
            <a:spLocks noGrp="1" noChangeArrowheads="1"/>
          </p:cNvSpPr>
          <p:nvPr>
            <p:ph type="dt" sz="half" idx="10"/>
          </p:nvPr>
        </p:nvSpPr>
        <p:spPr/>
        <p:txBody>
          <a:bodyPr/>
          <a:lstStyle>
            <a:lvl1pPr>
              <a:defRPr/>
            </a:lvl1pPr>
          </a:lstStyle>
          <a:p>
            <a:pPr>
              <a:defRPr/>
            </a:pPr>
            <a:fld id="{750E8348-A042-42D6-A8A5-8394B4D88665}" type="datetime1">
              <a:rPr lang="zh-CN" altLang="en-US">
                <a:solidFill>
                  <a:srgbClr val="000000"/>
                </a:solidFill>
              </a:rPr>
              <a:pPr>
                <a:defRPr/>
              </a:pPr>
              <a:t>2021/4/22</a:t>
            </a:fld>
            <a:endParaRPr lang="zh-CN" altLang="en-US">
              <a:solidFill>
                <a:srgbClr val="000000"/>
              </a:solidFill>
            </a:endParaRPr>
          </a:p>
        </p:txBody>
      </p:sp>
      <p:sp>
        <p:nvSpPr>
          <p:cNvPr id="20"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21" name="Rectangle 6"/>
          <p:cNvSpPr>
            <a:spLocks noGrp="1" noChangeArrowheads="1"/>
          </p:cNvSpPr>
          <p:nvPr>
            <p:ph type="sldNum" sz="quarter" idx="12"/>
          </p:nvPr>
        </p:nvSpPr>
        <p:spPr/>
        <p:txBody>
          <a:bodyPr/>
          <a:lstStyle>
            <a:lvl1pPr>
              <a:defRPr/>
            </a:lvl1pPr>
          </a:lstStyle>
          <a:p>
            <a:pPr>
              <a:defRPr/>
            </a:pPr>
            <a:fld id="{4787B197-E973-49A4-B087-5B612F68B47D}"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fld id="{A2B63F9D-C569-4EF7-B45B-17377EEE5380}" type="datetime1">
              <a:rPr lang="zh-CN" altLang="en-US">
                <a:solidFill>
                  <a:srgbClr val="000000"/>
                </a:solidFill>
              </a:rPr>
              <a:pPr>
                <a:defRPr/>
              </a:pPr>
              <a:t>2021/4/22</a:t>
            </a:fld>
            <a:endParaRPr lang="zh-CN" altLang="en-US">
              <a:solidFill>
                <a:srgbClr val="000000"/>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2CC67984-169B-4D4E-80FC-1D8232CA82C6}"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odule 2 - Blank">
    <p:spTree>
      <p:nvGrpSpPr>
        <p:cNvPr id="1" name=""/>
        <p:cNvGrpSpPr/>
        <p:nvPr/>
      </p:nvGrpSpPr>
      <p:grpSpPr>
        <a:xfrm>
          <a:off x="0" y="0"/>
          <a:ext cx="0" cy="0"/>
          <a:chOff x="0" y="0"/>
          <a:chExt cx="0" cy="0"/>
        </a:xfrm>
      </p:grpSpPr>
      <p:sp>
        <p:nvSpPr>
          <p:cNvPr id="17" name="Text Placeholder 3"/>
          <p:cNvSpPr>
            <a:spLocks noGrp="1"/>
          </p:cNvSpPr>
          <p:nvPr>
            <p:ph type="body" sz="quarter" idx="14" hasCustomPrompt="1"/>
          </p:nvPr>
        </p:nvSpPr>
        <p:spPr>
          <a:xfrm>
            <a:off x="457200" y="614902"/>
            <a:ext cx="6523122" cy="436879"/>
          </a:xfrm>
          <a:prstGeom prst="rect">
            <a:avLst/>
          </a:prstGeom>
        </p:spPr>
        <p:txBody>
          <a:bodyPr anchor="b"/>
          <a:lstStyle>
            <a:lvl1pPr marL="0" indent="0">
              <a:buNone/>
              <a:defRPr sz="2400" b="1" baseline="0">
                <a:solidFill>
                  <a:srgbClr val="002A5B"/>
                </a:solidFill>
                <a:latin typeface="Samsung InterFace" pitchFamily="34" charset="0"/>
                <a:cs typeface="Arial" panose="020B0604020202020204" pitchFamily="34" charset="0"/>
              </a:defRPr>
            </a:lvl1pPr>
          </a:lstStyle>
          <a:p>
            <a:pPr lvl="0"/>
            <a:r>
              <a:rPr lang="en-US" dirty="0" smtClean="0"/>
              <a:t>Slide title</a:t>
            </a:r>
            <a:endParaRPr lang="en-US" dirty="0"/>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110197" y="568211"/>
            <a:ext cx="1571844" cy="276264"/>
          </a:xfrm>
          <a:prstGeom prst="rect">
            <a:avLst/>
          </a:prstGeom>
        </p:spPr>
      </p:pic>
      <p:sp>
        <p:nvSpPr>
          <p:cNvPr id="8" name="Date Placeholder 3"/>
          <p:cNvSpPr>
            <a:spLocks noGrp="1"/>
          </p:cNvSpPr>
          <p:nvPr>
            <p:ph type="dt" sz="half" idx="2"/>
          </p:nvPr>
        </p:nvSpPr>
        <p:spPr>
          <a:xfrm>
            <a:off x="458591" y="6508114"/>
            <a:ext cx="929145" cy="270361"/>
          </a:xfrm>
          <a:prstGeom prst="rect">
            <a:avLst/>
          </a:prstGeom>
        </p:spPr>
        <p:txBody>
          <a:bodyPr/>
          <a:lstStyle>
            <a:lvl1pPr>
              <a:defRPr sz="1050">
                <a:solidFill>
                  <a:srgbClr val="7F7F7F"/>
                </a:solidFill>
                <a:latin typeface="Samsung InterFace" pitchFamily="34" charset="0"/>
              </a:defRPr>
            </a:lvl1pPr>
          </a:lstStyle>
          <a:p>
            <a:fld id="{040E77AB-D186-4E62-8C9D-9EBEB6F01CA6}" type="datetime1">
              <a:rPr lang="en-US" smtClean="0"/>
              <a:pPr/>
              <a:t>4/22/2021</a:t>
            </a:fld>
            <a:endParaRPr lang="en-US" dirty="0"/>
          </a:p>
        </p:txBody>
      </p:sp>
      <p:sp>
        <p:nvSpPr>
          <p:cNvPr id="9" name="Footer Placeholder 4"/>
          <p:cNvSpPr>
            <a:spLocks noGrp="1"/>
          </p:cNvSpPr>
          <p:nvPr>
            <p:ph type="ftr" sz="quarter" idx="3"/>
          </p:nvPr>
        </p:nvSpPr>
        <p:spPr>
          <a:xfrm>
            <a:off x="1613646" y="6508114"/>
            <a:ext cx="6174889" cy="270361"/>
          </a:xfrm>
          <a:prstGeom prst="rect">
            <a:avLst/>
          </a:prstGeom>
        </p:spPr>
        <p:txBody>
          <a:bodyPr/>
          <a:lstStyle>
            <a:lvl1pPr>
              <a:defRPr sz="1050">
                <a:solidFill>
                  <a:srgbClr val="7F7F7F"/>
                </a:solidFill>
                <a:latin typeface="Samsung InterFace" pitchFamily="34" charset="0"/>
              </a:defRPr>
            </a:lvl1pPr>
          </a:lstStyle>
          <a:p>
            <a:pPr algn="ctr"/>
            <a:r>
              <a:rPr lang="en-US" dirty="0" smtClean="0"/>
              <a:t>© Samsung 2013. All rights reserved.</a:t>
            </a:r>
            <a:endParaRPr lang="en-US" dirty="0"/>
          </a:p>
        </p:txBody>
      </p:sp>
      <p:sp>
        <p:nvSpPr>
          <p:cNvPr id="10" name="Slide Number Placeholder 5"/>
          <p:cNvSpPr>
            <a:spLocks noGrp="1"/>
          </p:cNvSpPr>
          <p:nvPr>
            <p:ph type="sldNum" sz="quarter" idx="4"/>
          </p:nvPr>
        </p:nvSpPr>
        <p:spPr>
          <a:xfrm>
            <a:off x="8019926" y="6508114"/>
            <a:ext cx="662115" cy="270361"/>
          </a:xfrm>
          <a:prstGeom prst="rect">
            <a:avLst/>
          </a:prstGeom>
        </p:spPr>
        <p:txBody>
          <a:bodyPr/>
          <a:lstStyle>
            <a:lvl1pPr algn="r">
              <a:defRPr sz="1050">
                <a:solidFill>
                  <a:srgbClr val="7F7F7F"/>
                </a:solidFill>
                <a:latin typeface="Samsung InterFace" pitchFamily="34" charset="0"/>
              </a:defRPr>
            </a:lvl1pPr>
          </a:lstStyle>
          <a:p>
            <a:fld id="{E9FF3124-0A41-4C8B-A9C1-E4EA63CDDCA0}"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odule 2 - 1/2 Text">
    <p:spTree>
      <p:nvGrpSpPr>
        <p:cNvPr id="1" name=""/>
        <p:cNvGrpSpPr/>
        <p:nvPr/>
      </p:nvGrpSpPr>
      <p:grpSpPr>
        <a:xfrm>
          <a:off x="0" y="0"/>
          <a:ext cx="0" cy="0"/>
          <a:chOff x="0" y="0"/>
          <a:chExt cx="0" cy="0"/>
        </a:xfrm>
      </p:grpSpPr>
      <p:sp>
        <p:nvSpPr>
          <p:cNvPr id="22" name="Text Placeholder 3"/>
          <p:cNvSpPr>
            <a:spLocks noGrp="1"/>
          </p:cNvSpPr>
          <p:nvPr>
            <p:ph type="body" sz="quarter" idx="14" hasCustomPrompt="1"/>
          </p:nvPr>
        </p:nvSpPr>
        <p:spPr>
          <a:xfrm>
            <a:off x="458591" y="633292"/>
            <a:ext cx="6523122" cy="436879"/>
          </a:xfrm>
          <a:prstGeom prst="rect">
            <a:avLst/>
          </a:prstGeom>
        </p:spPr>
        <p:txBody>
          <a:bodyPr anchor="b"/>
          <a:lstStyle>
            <a:lvl1pPr marL="0" indent="0">
              <a:buNone/>
              <a:defRPr sz="2400" b="1" baseline="0">
                <a:solidFill>
                  <a:srgbClr val="002A5B"/>
                </a:solidFill>
                <a:latin typeface="Samsung InterFace" pitchFamily="34" charset="0"/>
                <a:cs typeface="Arial" panose="020B0604020202020204" pitchFamily="34" charset="0"/>
              </a:defRPr>
            </a:lvl1pPr>
          </a:lstStyle>
          <a:p>
            <a:pPr lvl="0"/>
            <a:r>
              <a:rPr lang="en-US" dirty="0" smtClean="0"/>
              <a:t>Slide title</a:t>
            </a:r>
            <a:endParaRPr lang="en-US" dirty="0"/>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7110197" y="568211"/>
            <a:ext cx="1571844" cy="276264"/>
          </a:xfrm>
          <a:prstGeom prst="rect">
            <a:avLst/>
          </a:prstGeom>
        </p:spPr>
      </p:pic>
      <p:sp>
        <p:nvSpPr>
          <p:cNvPr id="9" name="Date Placeholder 3"/>
          <p:cNvSpPr>
            <a:spLocks noGrp="1"/>
          </p:cNvSpPr>
          <p:nvPr>
            <p:ph type="dt" sz="half" idx="2"/>
          </p:nvPr>
        </p:nvSpPr>
        <p:spPr>
          <a:xfrm>
            <a:off x="458591" y="6508114"/>
            <a:ext cx="929145" cy="270361"/>
          </a:xfrm>
          <a:prstGeom prst="rect">
            <a:avLst/>
          </a:prstGeom>
        </p:spPr>
        <p:txBody>
          <a:bodyPr/>
          <a:lstStyle>
            <a:lvl1pPr>
              <a:defRPr sz="1050">
                <a:solidFill>
                  <a:srgbClr val="7F7F7F"/>
                </a:solidFill>
              </a:defRPr>
            </a:lvl1pPr>
          </a:lstStyle>
          <a:p>
            <a:fld id="{31F50E35-C933-4A8B-BA00-E503B227E710}" type="datetime1">
              <a:rPr lang="en-US" smtClean="0"/>
              <a:pPr/>
              <a:t>4/22/2021</a:t>
            </a:fld>
            <a:endParaRPr lang="en-US" dirty="0"/>
          </a:p>
        </p:txBody>
      </p:sp>
      <p:sp>
        <p:nvSpPr>
          <p:cNvPr id="10" name="Footer Placeholder 4"/>
          <p:cNvSpPr>
            <a:spLocks noGrp="1"/>
          </p:cNvSpPr>
          <p:nvPr>
            <p:ph type="ftr" sz="quarter" idx="3"/>
          </p:nvPr>
        </p:nvSpPr>
        <p:spPr>
          <a:xfrm>
            <a:off x="1613646" y="6508114"/>
            <a:ext cx="6174889" cy="270361"/>
          </a:xfrm>
          <a:prstGeom prst="rect">
            <a:avLst/>
          </a:prstGeom>
        </p:spPr>
        <p:txBody>
          <a:bodyPr/>
          <a:lstStyle>
            <a:lvl1pPr>
              <a:defRPr sz="1050">
                <a:solidFill>
                  <a:srgbClr val="7F7F7F"/>
                </a:solidFill>
              </a:defRPr>
            </a:lvl1pPr>
          </a:lstStyle>
          <a:p>
            <a:pPr algn="ctr"/>
            <a:r>
              <a:rPr lang="en-US" dirty="0" smtClean="0"/>
              <a:t>© Samsung 2013. All rights reserved.</a:t>
            </a:r>
            <a:endParaRPr lang="en-US" dirty="0"/>
          </a:p>
        </p:txBody>
      </p:sp>
      <p:sp>
        <p:nvSpPr>
          <p:cNvPr id="16" name="Slide Number Placeholder 5"/>
          <p:cNvSpPr>
            <a:spLocks noGrp="1"/>
          </p:cNvSpPr>
          <p:nvPr>
            <p:ph type="sldNum" sz="quarter" idx="4"/>
          </p:nvPr>
        </p:nvSpPr>
        <p:spPr>
          <a:xfrm>
            <a:off x="8019926" y="6508114"/>
            <a:ext cx="662115" cy="270361"/>
          </a:xfrm>
          <a:prstGeom prst="rect">
            <a:avLst/>
          </a:prstGeom>
        </p:spPr>
        <p:txBody>
          <a:bodyPr/>
          <a:lstStyle>
            <a:lvl1pPr algn="r">
              <a:defRPr sz="1050">
                <a:solidFill>
                  <a:srgbClr val="7F7F7F"/>
                </a:solidFill>
              </a:defRPr>
            </a:lvl1pPr>
          </a:lstStyle>
          <a:p>
            <a:fld id="{E9FF3124-0A41-4C8B-A9C1-E4EA63CDDCA0}" type="slidenum">
              <a:rPr lang="en-US" smtClean="0"/>
              <a:pPr/>
              <a:t>‹#›</a:t>
            </a:fld>
            <a:endParaRPr lang="en-US" dirty="0"/>
          </a:p>
        </p:txBody>
      </p:sp>
      <p:sp>
        <p:nvSpPr>
          <p:cNvPr id="17" name="Text Placeholder 15"/>
          <p:cNvSpPr>
            <a:spLocks noGrp="1"/>
          </p:cNvSpPr>
          <p:nvPr>
            <p:ph type="body" sz="quarter" idx="10" hasCustomPrompt="1"/>
          </p:nvPr>
        </p:nvSpPr>
        <p:spPr>
          <a:xfrm>
            <a:off x="4572825" y="1151068"/>
            <a:ext cx="4109216" cy="5142156"/>
          </a:xfrm>
          <a:prstGeom prst="rect">
            <a:avLst/>
          </a:prstGeom>
        </p:spPr>
        <p:txBody>
          <a:bodyPr/>
          <a:lstStyle>
            <a:lvl1pPr>
              <a:spcBef>
                <a:spcPts val="800"/>
              </a:spcBef>
              <a:defRPr sz="1800">
                <a:solidFill>
                  <a:schemeClr val="tx1"/>
                </a:solidFill>
                <a:latin typeface="Samsung InterFace" pitchFamily="34" charset="0"/>
                <a:cs typeface="Arial" panose="020B0604020202020204" pitchFamily="34" charset="0"/>
              </a:defRPr>
            </a:lvl1pPr>
            <a:lvl2pPr marL="688975" indent="-344805">
              <a:spcBef>
                <a:spcPts val="800"/>
              </a:spcBef>
              <a:buFont typeface="Arial" panose="020B0604020202020204" pitchFamily="34" charset="0"/>
              <a:buChar char="-"/>
              <a:defRPr sz="1600">
                <a:solidFill>
                  <a:schemeClr val="tx1"/>
                </a:solidFill>
                <a:latin typeface="Samsung InterFace" pitchFamily="34" charset="0"/>
                <a:cs typeface="Arial" panose="020B0604020202020204" pitchFamily="34" charset="0"/>
              </a:defRPr>
            </a:lvl2pPr>
            <a:lvl3pPr marL="1036955" indent="-347980">
              <a:spcBef>
                <a:spcPts val="800"/>
              </a:spcBef>
              <a:buFont typeface="Courier New" panose="02070309020205020404" pitchFamily="49" charset="0"/>
              <a:buChar char="o"/>
              <a:defRPr lang="en-US" sz="1400" kern="1200" dirty="0" smtClean="0">
                <a:solidFill>
                  <a:schemeClr val="tx1"/>
                </a:solidFill>
                <a:latin typeface="Samsung InterFace" pitchFamily="34" charset="0"/>
                <a:ea typeface="+mn-ea"/>
                <a:cs typeface="Arial" panose="020B0604020202020204" pitchFamily="34" charset="0"/>
              </a:defRPr>
            </a:lvl3pPr>
            <a:lvl4pPr marL="1036955" marR="0" indent="-347980" algn="l" defTabSz="457200" rtl="0" eaLnBrk="1" fontAlgn="auto" latinLnBrk="0" hangingPunct="1">
              <a:lnSpc>
                <a:spcPct val="100000"/>
              </a:lnSpc>
              <a:spcBef>
                <a:spcPts val="800"/>
              </a:spcBef>
              <a:spcAft>
                <a:spcPts val="0"/>
              </a:spcAft>
              <a:buClrTx/>
              <a:buSzTx/>
              <a:buFont typeface="Arial" panose="020B0604020202020204" pitchFamily="34" charset="0"/>
              <a:buChar char="•"/>
              <a:defRPr sz="1400">
                <a:solidFill>
                  <a:schemeClr val="tx1"/>
                </a:solidFill>
                <a:latin typeface="Samsung InterFace" pitchFamily="34" charset="0"/>
                <a:cs typeface="Arial" panose="020B0604020202020204" pitchFamily="34" charset="0"/>
              </a:defRPr>
            </a:lvl4pPr>
            <a:lvl5pPr marL="1365250" indent="0">
              <a:spcBef>
                <a:spcPts val="800"/>
              </a:spcBef>
              <a:buFont typeface="Arial" panose="020B0604020202020204" pitchFamily="34" charset="0"/>
              <a:buChar char="•"/>
              <a:defRPr lang="en-US" sz="1400" kern="1200" dirty="0" smtClean="0">
                <a:solidFill>
                  <a:schemeClr val="tx1"/>
                </a:solidFill>
                <a:latin typeface="Samsung InterFace" pitchFamily="34" charset="0"/>
                <a:ea typeface="+mn-ea"/>
                <a:cs typeface="Arial" panose="020B0604020202020204" pitchFamily="34" charset="0"/>
              </a:defRPr>
            </a:lvl5pPr>
          </a:lstStyle>
          <a:p>
            <a:pPr lvl="0"/>
            <a:r>
              <a:rPr lang="en-US" dirty="0" smtClean="0"/>
              <a:t>First level</a:t>
            </a:r>
          </a:p>
          <a:p>
            <a:pPr lvl="1"/>
            <a:r>
              <a:rPr lang="en-US" dirty="0" smtClean="0"/>
              <a:t>Second level</a:t>
            </a:r>
          </a:p>
          <a:p>
            <a:pPr lvl="2"/>
            <a:r>
              <a:rPr lang="en-US" dirty="0" smtClean="0"/>
              <a:t>Third level</a:t>
            </a:r>
          </a:p>
          <a:p>
            <a:pPr marL="1713230" marR="0" lvl="4" indent="-347980" algn="l" defTabSz="457200" rtl="0" eaLnBrk="1" fontAlgn="auto" latinLnBrk="0" hangingPunct="1">
              <a:lnSpc>
                <a:spcPct val="100000"/>
              </a:lnSpc>
              <a:spcBef>
                <a:spcPts val="800"/>
              </a:spcBef>
              <a:spcAft>
                <a:spcPts val="0"/>
              </a:spcAft>
              <a:buClrTx/>
              <a:buSzTx/>
              <a:defRPr/>
            </a:pPr>
            <a:r>
              <a:rPr lang="en-US" dirty="0" smtClean="0"/>
              <a:t>Fourth level</a:t>
            </a:r>
          </a:p>
          <a:p>
            <a:pPr lvl="3"/>
            <a:endParaRPr lang="en-US" dirty="0"/>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152400"/>
            <a:ext cx="7325816" cy="609600"/>
          </a:xfrm>
        </p:spPr>
        <p:txBody>
          <a:bodyPr/>
          <a:lstStyle>
            <a:lvl1pPr algn="l">
              <a:defRPr b="0" baseline="0">
                <a:latin typeface="Times New Roman" panose="02020603050405020304" pitchFamily="18" charset="0"/>
                <a:ea typeface="黑体" panose="0201060906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990600" y="914400"/>
            <a:ext cx="7469832" cy="5105400"/>
          </a:xfrm>
        </p:spPr>
        <p:txBody>
          <a:bodyPr/>
          <a:lstStyle>
            <a:lvl1pPr>
              <a:defRPr>
                <a:latin typeface="楷体_GB2312" pitchFamily="49" charset="-122"/>
                <a:ea typeface="楷体_GB2312" pitchFamily="49" charset="-122"/>
              </a:defRPr>
            </a:lvl1pPr>
            <a:lvl2pPr>
              <a:defRPr>
                <a:latin typeface="楷体_GB2312" pitchFamily="49" charset="-122"/>
                <a:ea typeface="楷体_GB2312" pitchFamily="49" charset="-122"/>
              </a:defRPr>
            </a:lvl2pPr>
            <a:lvl3pPr>
              <a:defRPr>
                <a:latin typeface="楷体_GB2312" pitchFamily="49" charset="-122"/>
                <a:ea typeface="楷体_GB2312" pitchFamily="49" charset="-122"/>
              </a:defRPr>
            </a:lvl3pPr>
            <a:lvl4pPr>
              <a:defRPr>
                <a:latin typeface="楷体_GB2312" pitchFamily="49" charset="-122"/>
                <a:ea typeface="楷体_GB2312" pitchFamily="49" charset="-122"/>
              </a:defRPr>
            </a:lvl4pPr>
            <a:lvl5pPr>
              <a:defRPr>
                <a:latin typeface="楷体_GB2312" pitchFamily="49" charset="-122"/>
                <a:ea typeface="楷体_GB2312"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fld id="{F0E4D2F6-7DB8-498A-8636-47F6CE98568C}" type="datetime1">
              <a:rPr lang="zh-CN" altLang="en-US">
                <a:solidFill>
                  <a:srgbClr val="000000"/>
                </a:solidFill>
              </a:rPr>
              <a:pPr>
                <a:defRPr/>
              </a:pPr>
              <a:t>2021/4/22</a:t>
            </a:fld>
            <a:endParaRPr lang="zh-CN" altLang="en-US">
              <a:solidFill>
                <a:srgbClr val="000000"/>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sz="1600"/>
            </a:lvl1pPr>
          </a:lstStyle>
          <a:p>
            <a:pPr>
              <a:defRPr/>
            </a:pPr>
            <a:fld id="{8F7798FF-F770-46DC-81D9-0975D981B165}" type="slidenum">
              <a:rPr lang="zh-CN" altLang="en-US">
                <a:solidFill>
                  <a:srgbClr val="000000"/>
                </a:solidFill>
              </a:rPr>
              <a:pPr>
                <a:defRPr/>
              </a:pPr>
              <a:t>‹#›</a:t>
            </a:fld>
            <a:r>
              <a:rPr lang="en-US" altLang="zh-CN" dirty="0">
                <a:solidFill>
                  <a:srgbClr val="000000"/>
                </a:solidFill>
              </a:rPr>
              <a:t>/19</a:t>
            </a:r>
            <a:endParaRPr lang="zh-CN" altLang="en-US" dirty="0">
              <a:solidFill>
                <a:srgbClr val="000000"/>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fld id="{031DEC6A-0D15-4576-B684-82654A52F3BA}" type="datetime1">
              <a:rPr lang="zh-CN" altLang="en-US">
                <a:solidFill>
                  <a:srgbClr val="000000"/>
                </a:solidFill>
              </a:rPr>
              <a:pPr>
                <a:defRPr/>
              </a:pPr>
              <a:t>2021/4/22</a:t>
            </a:fld>
            <a:endParaRPr lang="zh-CN" altLang="en-US">
              <a:solidFill>
                <a:srgbClr val="000000"/>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9DF5616-D3C5-40BC-B4B0-853443EA8F3A}"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906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673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p:cNvSpPr>
            <a:spLocks noGrp="1" noChangeArrowheads="1"/>
          </p:cNvSpPr>
          <p:nvPr>
            <p:ph type="dt" sz="half" idx="10"/>
          </p:nvPr>
        </p:nvSpPr>
        <p:spPr/>
        <p:txBody>
          <a:bodyPr/>
          <a:lstStyle>
            <a:lvl1pPr>
              <a:defRPr/>
            </a:lvl1pPr>
          </a:lstStyle>
          <a:p>
            <a:pPr>
              <a:defRPr/>
            </a:pPr>
            <a:fld id="{0F5B053E-94E1-47E0-8957-D7D4A57AF098}" type="datetime1">
              <a:rPr lang="zh-CN" altLang="en-US">
                <a:solidFill>
                  <a:srgbClr val="000000"/>
                </a:solidFill>
              </a:rPr>
              <a:pPr>
                <a:defRPr/>
              </a:pPr>
              <a:t>2021/4/22</a:t>
            </a:fld>
            <a:endParaRPr lang="zh-CN" altLang="en-US">
              <a:solidFill>
                <a:srgbClr val="000000"/>
              </a:solidFill>
            </a:endParaRPr>
          </a:p>
        </p:txBody>
      </p:sp>
      <p:sp>
        <p:nvSpPr>
          <p:cNvPr id="6" name="Rectangle 16"/>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7" name="Rectangle 17"/>
          <p:cNvSpPr>
            <a:spLocks noGrp="1" noChangeArrowheads="1"/>
          </p:cNvSpPr>
          <p:nvPr>
            <p:ph type="sldNum" sz="quarter" idx="12"/>
          </p:nvPr>
        </p:nvSpPr>
        <p:spPr/>
        <p:txBody>
          <a:bodyPr/>
          <a:lstStyle>
            <a:lvl1pPr>
              <a:defRPr/>
            </a:lvl1pPr>
          </a:lstStyle>
          <a:p>
            <a:pPr>
              <a:defRPr/>
            </a:pPr>
            <a:fld id="{29E36B9E-226C-4454-8105-77BA2D9D7EB3}"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fld id="{AC192354-7BAE-4990-A145-234DE9DE3FF3}" type="datetime1">
              <a:rPr lang="zh-CN" altLang="en-US">
                <a:solidFill>
                  <a:srgbClr val="000000"/>
                </a:solidFill>
              </a:rPr>
              <a:pPr>
                <a:defRPr/>
              </a:pPr>
              <a:t>2021/4/22</a:t>
            </a:fld>
            <a:endParaRPr lang="zh-CN" altLang="en-US">
              <a:solidFill>
                <a:srgbClr val="000000"/>
              </a:solidFill>
            </a:endParaRPr>
          </a:p>
        </p:txBody>
      </p:sp>
      <p:sp>
        <p:nvSpPr>
          <p:cNvPr id="8"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F4D01401-5DF0-4C02-BB76-C7A7C9BEA6C3}"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fld id="{4FD3F86D-F4D8-4D4B-BFE6-35BD7E120C05}" type="datetime1">
              <a:rPr lang="zh-CN" altLang="en-US">
                <a:solidFill>
                  <a:srgbClr val="000000"/>
                </a:solidFill>
              </a:rPr>
              <a:pPr>
                <a:defRPr/>
              </a:pPr>
              <a:t>2021/4/22</a:t>
            </a:fld>
            <a:endParaRPr lang="zh-CN" altLang="en-US">
              <a:solidFill>
                <a:srgbClr val="000000"/>
              </a:solidFill>
            </a:endParaRPr>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0CA6633-0D09-4F6C-BDB0-49242DE4E623}" type="slidenum">
              <a:rPr lang="zh-CN" altLang="en-US">
                <a:solidFill>
                  <a:srgbClr val="000000"/>
                </a:solidFill>
              </a:rPr>
              <a:pPr>
                <a:defRPr/>
              </a:pPr>
              <a:t>‹#›</a:t>
            </a:fld>
            <a:r>
              <a:rPr lang="en-US" altLang="zh-CN" dirty="0">
                <a:solidFill>
                  <a:srgbClr val="000000"/>
                </a:solidFill>
              </a:rPr>
              <a:t>/19</a:t>
            </a:r>
            <a:endParaRPr lang="zh-CN" altLang="en-US" dirty="0">
              <a:solidFill>
                <a:srgbClr val="000000"/>
              </a:solidFill>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0175DF88-0FC1-4FA8-B7C6-DE193B4A3349}" type="datetime1">
              <a:rPr lang="zh-CN" altLang="en-US">
                <a:solidFill>
                  <a:srgbClr val="000000"/>
                </a:solidFill>
              </a:rPr>
              <a:pPr>
                <a:defRPr/>
              </a:pPr>
              <a:t>2021/4/22</a:t>
            </a:fld>
            <a:endParaRPr lang="zh-CN" altLang="en-US">
              <a:solidFill>
                <a:srgbClr val="000000"/>
              </a:solidFill>
            </a:endParaRPr>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839DD6-7899-46C9-A085-D7A24A1B5455}"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5"/>
          <p:cNvSpPr>
            <a:spLocks noGrp="1" noChangeArrowheads="1"/>
          </p:cNvSpPr>
          <p:nvPr>
            <p:ph type="dt" sz="half" idx="10"/>
          </p:nvPr>
        </p:nvSpPr>
        <p:spPr/>
        <p:txBody>
          <a:bodyPr/>
          <a:lstStyle>
            <a:lvl1pPr>
              <a:defRPr/>
            </a:lvl1pPr>
          </a:lstStyle>
          <a:p>
            <a:pPr>
              <a:defRPr/>
            </a:pPr>
            <a:fld id="{57506695-F7E7-45EB-802F-6E5B7A031C7E}" type="datetime1">
              <a:rPr lang="zh-CN" altLang="en-US">
                <a:solidFill>
                  <a:srgbClr val="000000"/>
                </a:solidFill>
              </a:rPr>
              <a:pPr>
                <a:defRPr/>
              </a:pPr>
              <a:t>2021/4/22</a:t>
            </a:fld>
            <a:endParaRPr lang="zh-CN" altLang="en-US">
              <a:solidFill>
                <a:srgbClr val="000000"/>
              </a:solidFill>
            </a:endParaRPr>
          </a:p>
        </p:txBody>
      </p:sp>
      <p:sp>
        <p:nvSpPr>
          <p:cNvPr id="6" name="Rectangle 16"/>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7" name="Rectangle 17"/>
          <p:cNvSpPr>
            <a:spLocks noGrp="1" noChangeArrowheads="1"/>
          </p:cNvSpPr>
          <p:nvPr>
            <p:ph type="sldNum" sz="quarter" idx="12"/>
          </p:nvPr>
        </p:nvSpPr>
        <p:spPr/>
        <p:txBody>
          <a:bodyPr/>
          <a:lstStyle>
            <a:lvl1pPr>
              <a:defRPr/>
            </a:lvl1pPr>
          </a:lstStyle>
          <a:p>
            <a:pPr>
              <a:defRPr/>
            </a:pPr>
            <a:fld id="{3D45FE62-2D53-4287-A0E6-F4963F74B5B9}"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5"/>
          <p:cNvSpPr>
            <a:spLocks noGrp="1" noChangeArrowheads="1"/>
          </p:cNvSpPr>
          <p:nvPr>
            <p:ph type="dt" sz="half" idx="10"/>
          </p:nvPr>
        </p:nvSpPr>
        <p:spPr/>
        <p:txBody>
          <a:bodyPr/>
          <a:lstStyle>
            <a:lvl1pPr>
              <a:defRPr/>
            </a:lvl1pPr>
          </a:lstStyle>
          <a:p>
            <a:pPr>
              <a:defRPr/>
            </a:pPr>
            <a:fld id="{F4961498-0E0C-4DF7-8E29-DFA54EF23152}" type="datetime1">
              <a:rPr lang="zh-CN" altLang="en-US">
                <a:solidFill>
                  <a:srgbClr val="000000"/>
                </a:solidFill>
              </a:rPr>
              <a:pPr>
                <a:defRPr/>
              </a:pPr>
              <a:t>2021/4/22</a:t>
            </a:fld>
            <a:endParaRPr lang="zh-CN" altLang="en-US">
              <a:solidFill>
                <a:srgbClr val="000000"/>
              </a:solidFill>
            </a:endParaRPr>
          </a:p>
        </p:txBody>
      </p:sp>
      <p:sp>
        <p:nvSpPr>
          <p:cNvPr id="6" name="Rectangle 16"/>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7" name="Rectangle 17"/>
          <p:cNvSpPr>
            <a:spLocks noGrp="1" noChangeArrowheads="1"/>
          </p:cNvSpPr>
          <p:nvPr>
            <p:ph type="sldNum" sz="quarter" idx="12"/>
          </p:nvPr>
        </p:nvSpPr>
        <p:spPr/>
        <p:txBody>
          <a:bodyPr/>
          <a:lstStyle>
            <a:lvl1pPr>
              <a:defRPr/>
            </a:lvl1pPr>
          </a:lstStyle>
          <a:p>
            <a:pPr>
              <a:defRPr/>
            </a:pPr>
            <a:fld id="{BB008DD1-C06B-4E37-8697-4678A22F8A84}"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990600" y="914400"/>
            <a:ext cx="7542213"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32385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ts val="0"/>
              </a:spcBef>
              <a:spcAft>
                <a:spcPts val="0"/>
              </a:spcAft>
              <a:defRPr sz="1400">
                <a:latin typeface="+mn-lt"/>
                <a:ea typeface="宋体" panose="02010600030101010101" pitchFamily="2" charset="-122"/>
              </a:defRPr>
            </a:lvl1pPr>
          </a:lstStyle>
          <a:p>
            <a:pPr>
              <a:defRPr/>
            </a:pPr>
            <a:fld id="{DD83A668-6692-4CE5-BF37-283B84A1F976}" type="datetime1">
              <a:rPr lang="zh-CN" altLang="en-US">
                <a:solidFill>
                  <a:srgbClr val="000000"/>
                </a:solidFill>
              </a:rPr>
              <a:pPr>
                <a:defRPr/>
              </a:pPr>
              <a:t>2021/4/22</a:t>
            </a:fld>
            <a:endParaRPr lang="zh-CN" altLang="en-US">
              <a:solidFill>
                <a:srgbClr val="000000"/>
              </a:solidFill>
            </a:endParaRPr>
          </a:p>
        </p:txBody>
      </p:sp>
      <p:sp>
        <p:nvSpPr>
          <p:cNvPr id="1030" name="Rectangle 6"/>
          <p:cNvSpPr>
            <a:spLocks noGrp="1" noChangeArrowheads="1"/>
          </p:cNvSpPr>
          <p:nvPr>
            <p:ph type="sldNum" sz="quarter" idx="4"/>
          </p:nvPr>
        </p:nvSpPr>
        <p:spPr bwMode="auto">
          <a:xfrm>
            <a:off x="3517900" y="6245225"/>
            <a:ext cx="982663" cy="476250"/>
          </a:xfrm>
          <a:prstGeom prst="rect">
            <a:avLst/>
          </a:prstGeom>
          <a:noFill/>
          <a:ln w="9525">
            <a:noFill/>
            <a:miter lim="800000"/>
          </a:ln>
          <a:effectLst/>
        </p:spPr>
        <p:txBody>
          <a:bodyPr vert="horz" wrap="square" lIns="91440" tIns="45720" rIns="91440" bIns="45720" numCol="1" anchor="b" anchorCtr="0" compatLnSpc="1"/>
          <a:lstStyle>
            <a:lvl1pPr algn="r" fontAlgn="auto">
              <a:spcBef>
                <a:spcPts val="0"/>
              </a:spcBef>
              <a:spcAft>
                <a:spcPts val="0"/>
              </a:spcAft>
              <a:defRPr sz="1600">
                <a:latin typeface="+mn-lt"/>
                <a:ea typeface="宋体" panose="02010600030101010101" pitchFamily="2" charset="-122"/>
              </a:defRPr>
            </a:lvl1pPr>
          </a:lstStyle>
          <a:p>
            <a:pPr>
              <a:defRPr/>
            </a:pPr>
            <a:fld id="{E9AFB6DB-EC4F-42EF-86D9-2EC60F8F84D5}" type="slidenum">
              <a:rPr lang="zh-CN" altLang="en-US">
                <a:solidFill>
                  <a:srgbClr val="000000"/>
                </a:solidFill>
              </a:rPr>
              <a:pPr>
                <a:defRPr/>
              </a:pPr>
              <a:t>‹#›</a:t>
            </a:fld>
            <a:r>
              <a:rPr lang="en-US" altLang="zh-CN" dirty="0">
                <a:solidFill>
                  <a:srgbClr val="000000"/>
                </a:solidFill>
              </a:rPr>
              <a:t>/19</a:t>
            </a:r>
            <a:endParaRPr lang="zh-CN" altLang="en-US" dirty="0">
              <a:solidFill>
                <a:srgbClr val="000000"/>
              </a:solidFill>
            </a:endParaRPr>
          </a:p>
        </p:txBody>
      </p:sp>
      <p:sp>
        <p:nvSpPr>
          <p:cNvPr id="1029" name="Rectangle 13"/>
          <p:cNvSpPr>
            <a:spLocks noChangeArrowheads="1"/>
          </p:cNvSpPr>
          <p:nvPr/>
        </p:nvSpPr>
        <p:spPr bwMode="gray">
          <a:xfrm>
            <a:off x="0" y="0"/>
            <a:ext cx="9144000" cy="685800"/>
          </a:xfrm>
          <a:prstGeom prst="rect">
            <a:avLst/>
          </a:prstGeom>
          <a:gradFill rotWithShape="1">
            <a:gsLst>
              <a:gs pos="0">
                <a:srgbClr val="81CFEB"/>
              </a:gs>
              <a:gs pos="100000">
                <a:srgbClr val="FFFFFF"/>
              </a:gs>
            </a:gsLst>
            <a:lin ang="5400000" scaled="1"/>
          </a:gradFill>
          <a:ln w="0" algn="ctr">
            <a:noFill/>
            <a:miter lim="800000"/>
          </a:ln>
        </p:spPr>
        <p:txBody>
          <a:bodyPr wrap="none" anchor="ctr"/>
          <a:lstStyle/>
          <a:p>
            <a:pPr>
              <a:defRPr/>
            </a:pPr>
            <a:endParaRPr lang="zh-CN" altLang="en-US">
              <a:solidFill>
                <a:srgbClr val="000000"/>
              </a:solidFill>
            </a:endParaRPr>
          </a:p>
        </p:txBody>
      </p:sp>
      <p:sp>
        <p:nvSpPr>
          <p:cNvPr id="3" name="Title Placeholder 2"/>
          <p:cNvSpPr>
            <a:spLocks noGrp="1" noChangeArrowheads="1"/>
          </p:cNvSpPr>
          <p:nvPr>
            <p:ph type="title"/>
          </p:nvPr>
        </p:nvSpPr>
        <p:spPr bwMode="auto">
          <a:xfrm>
            <a:off x="990600" y="152400"/>
            <a:ext cx="7685088"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grpSp>
        <p:nvGrpSpPr>
          <p:cNvPr id="4" name="Group 31"/>
          <p:cNvGrpSpPr/>
          <p:nvPr/>
        </p:nvGrpSpPr>
        <p:grpSpPr bwMode="auto">
          <a:xfrm rot="16200000" flipH="1">
            <a:off x="-38100" y="38100"/>
            <a:ext cx="762000" cy="685800"/>
            <a:chOff x="5216" y="628"/>
            <a:chExt cx="546" cy="543"/>
          </a:xfrm>
        </p:grpSpPr>
        <p:sp>
          <p:nvSpPr>
            <p:cNvPr id="1033" name="Rectangle 14"/>
            <p:cNvSpPr>
              <a:spLocks noChangeArrowheads="1"/>
            </p:cNvSpPr>
            <p:nvPr/>
          </p:nvSpPr>
          <p:spPr bwMode="gray">
            <a:xfrm rot="-5400000">
              <a:off x="5212" y="626"/>
              <a:ext cx="165" cy="166"/>
            </a:xfrm>
            <a:prstGeom prst="rect">
              <a:avLst/>
            </a:prstGeom>
            <a:solidFill>
              <a:srgbClr val="297CDD">
                <a:alpha val="89803"/>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4" name="Rectangle 15"/>
            <p:cNvSpPr>
              <a:spLocks noChangeArrowheads="1"/>
            </p:cNvSpPr>
            <p:nvPr/>
          </p:nvSpPr>
          <p:spPr bwMode="gray">
            <a:xfrm rot="-5400000">
              <a:off x="5403" y="625"/>
              <a:ext cx="166" cy="166"/>
            </a:xfrm>
            <a:prstGeom prst="rect">
              <a:avLst/>
            </a:prstGeom>
            <a:solidFill>
              <a:srgbClr val="297CDD">
                <a:alpha val="59999"/>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5" name="Rectangle 16"/>
            <p:cNvSpPr>
              <a:spLocks noChangeArrowheads="1"/>
            </p:cNvSpPr>
            <p:nvPr/>
          </p:nvSpPr>
          <p:spPr bwMode="gray">
            <a:xfrm rot="-5400000">
              <a:off x="5595" y="624"/>
              <a:ext cx="166" cy="168"/>
            </a:xfrm>
            <a:prstGeom prst="rect">
              <a:avLst/>
            </a:prstGeom>
            <a:solidFill>
              <a:srgbClr val="297CDD">
                <a:alpha val="85097"/>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6" name="Rectangle 17"/>
            <p:cNvSpPr>
              <a:spLocks noChangeArrowheads="1"/>
            </p:cNvSpPr>
            <p:nvPr/>
          </p:nvSpPr>
          <p:spPr bwMode="gray">
            <a:xfrm rot="-5400000">
              <a:off x="5406" y="815"/>
              <a:ext cx="166" cy="168"/>
            </a:xfrm>
            <a:prstGeom prst="rect">
              <a:avLst/>
            </a:prstGeom>
            <a:solidFill>
              <a:srgbClr val="297CDD"/>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7" name="Rectangle 18"/>
            <p:cNvSpPr>
              <a:spLocks noChangeArrowheads="1"/>
            </p:cNvSpPr>
            <p:nvPr/>
          </p:nvSpPr>
          <p:spPr bwMode="gray">
            <a:xfrm rot="-5400000">
              <a:off x="5217" y="818"/>
              <a:ext cx="166" cy="168"/>
            </a:xfrm>
            <a:prstGeom prst="rect">
              <a:avLst/>
            </a:prstGeom>
            <a:solidFill>
              <a:srgbClr val="297CDD">
                <a:alpha val="59999"/>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8" name="Rectangle 19"/>
            <p:cNvSpPr>
              <a:spLocks noChangeArrowheads="1"/>
            </p:cNvSpPr>
            <p:nvPr/>
          </p:nvSpPr>
          <p:spPr bwMode="gray">
            <a:xfrm rot="-5400000">
              <a:off x="5218" y="1008"/>
              <a:ext cx="166" cy="168"/>
            </a:xfrm>
            <a:prstGeom prst="rect">
              <a:avLst/>
            </a:prstGeom>
            <a:solidFill>
              <a:srgbClr val="297CDD">
                <a:alpha val="89803"/>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grpSp>
      <p:pic>
        <p:nvPicPr>
          <p:cNvPr id="1032" name="Picture 24"/>
          <p:cNvPicPr>
            <a:picLocks noChangeAspect="1" noChangeArrowheads="1"/>
          </p:cNvPicPr>
          <p:nvPr/>
        </p:nvPicPr>
        <p:blipFill>
          <a:blip r:embed="rId21" cstate="print">
            <a:extLst>
              <a:ext uri="{28A0092B-C50C-407E-A947-70E740481C1C}">
                <a14:useLocalDpi xmlns:a14="http://schemas.microsoft.com/office/drawing/2010/main" xmlns="" val="0"/>
              </a:ext>
            </a:extLst>
          </a:blip>
          <a:srcRect/>
          <a:stretch>
            <a:fillRect/>
          </a:stretch>
        </p:blipFill>
        <p:spPr bwMode="auto">
          <a:xfrm>
            <a:off x="6540500" y="6381750"/>
            <a:ext cx="2603500" cy="414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矩形 14"/>
          <p:cNvSpPr/>
          <p:nvPr userDrawn="1"/>
        </p:nvSpPr>
        <p:spPr>
          <a:xfrm>
            <a:off x="571500" y="857250"/>
            <a:ext cx="9286875" cy="71438"/>
          </a:xfrm>
          <a:prstGeom prst="rect">
            <a:avLst/>
          </a:prstGeom>
          <a:gradFill flip="none" rotWithShape="1">
            <a:gsLst>
              <a:gs pos="0">
                <a:srgbClr val="0996FF"/>
              </a:gs>
              <a:gs pos="64999">
                <a:schemeClr val="accent3">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p:hf hdr="0" ftr="0" dt="0"/>
  <p:txStyles>
    <p:title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楷体_GB2312" pitchFamily="49" charset="-122"/>
          <a:ea typeface="楷体_GB2312" pitchFamily="49" charset="-122"/>
          <a:cs typeface="楷体_GB2312"/>
        </a:defRPr>
      </a:lvl1pPr>
      <a:lvl2pPr marL="742950" indent="-285750" algn="l" rtl="0" eaLnBrk="0" fontAlgn="base" hangingPunct="0">
        <a:spcBef>
          <a:spcPct val="20000"/>
        </a:spcBef>
        <a:spcAft>
          <a:spcPct val="0"/>
        </a:spcAft>
        <a:buChar char="–"/>
        <a:defRPr sz="2800">
          <a:solidFill>
            <a:schemeClr val="tx1"/>
          </a:solidFill>
          <a:latin typeface="楷体_GB2312" pitchFamily="49" charset="-122"/>
          <a:ea typeface="楷体_GB2312" pitchFamily="49" charset="-122"/>
          <a:cs typeface="楷体_GB2312"/>
        </a:defRPr>
      </a:lvl2pPr>
      <a:lvl3pPr marL="1143000" indent="-228600" algn="l" rtl="0" eaLnBrk="0" fontAlgn="base" hangingPunct="0">
        <a:spcBef>
          <a:spcPct val="20000"/>
        </a:spcBef>
        <a:spcAft>
          <a:spcPct val="0"/>
        </a:spcAft>
        <a:buChar char="•"/>
        <a:defRPr sz="2400">
          <a:solidFill>
            <a:schemeClr val="tx1"/>
          </a:solidFill>
          <a:latin typeface="楷体_GB2312" pitchFamily="49" charset="-122"/>
          <a:ea typeface="楷体_GB2312" pitchFamily="49" charset="-122"/>
          <a:cs typeface="楷体_GB2312"/>
        </a:defRPr>
      </a:lvl3pPr>
      <a:lvl4pPr marL="1600200" indent="-228600" algn="l" rtl="0" eaLnBrk="0" fontAlgn="base" hangingPunct="0">
        <a:spcBef>
          <a:spcPct val="20000"/>
        </a:spcBef>
        <a:spcAft>
          <a:spcPct val="0"/>
        </a:spcAft>
        <a:buChar char="–"/>
        <a:defRPr sz="2000">
          <a:solidFill>
            <a:schemeClr val="tx1"/>
          </a:solidFill>
          <a:latin typeface="楷体_GB2312" pitchFamily="49" charset="-122"/>
          <a:ea typeface="楷体_GB2312" pitchFamily="49" charset="-122"/>
          <a:cs typeface="楷体_GB2312"/>
        </a:defRPr>
      </a:lvl4pPr>
      <a:lvl5pPr marL="2057400" indent="-228600" algn="l" rtl="0" eaLnBrk="0" fontAlgn="base" hangingPunct="0">
        <a:spcBef>
          <a:spcPct val="20000"/>
        </a:spcBef>
        <a:spcAft>
          <a:spcPct val="0"/>
        </a:spcAft>
        <a:buChar char="»"/>
        <a:defRPr sz="2000">
          <a:solidFill>
            <a:schemeClr val="tx1"/>
          </a:solidFill>
          <a:latin typeface="楷体_GB2312" pitchFamily="49" charset="-122"/>
          <a:ea typeface="楷体_GB2312" pitchFamily="49" charset="-122"/>
          <a:cs typeface="楷体_GB231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4.vml"/></Relationships>
</file>

<file path=ppt/slides/_rels/slide3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635" y="9525"/>
            <a:ext cx="9142730" cy="6838950"/>
          </a:xfrm>
          <a:prstGeom prst="rect">
            <a:avLst/>
          </a:prstGeom>
        </p:spPr>
      </p:pic>
      <p:sp>
        <p:nvSpPr>
          <p:cNvPr id="6" name="文本框 5"/>
          <p:cNvSpPr txBox="1"/>
          <p:nvPr/>
        </p:nvSpPr>
        <p:spPr>
          <a:xfrm>
            <a:off x="1651000" y="2534920"/>
            <a:ext cx="5842635" cy="1168400"/>
          </a:xfrm>
          <a:prstGeom prst="rect">
            <a:avLst/>
          </a:prstGeom>
          <a:noFill/>
        </p:spPr>
        <p:txBody>
          <a:bodyPr wrap="none" rtlCol="0">
            <a:spAutoFit/>
          </a:bodyPr>
          <a:lstStyle/>
          <a:p>
            <a:pPr algn="ctr"/>
            <a:r>
              <a:rPr lang="en-US" altLang="zh-CN" sz="6600">
                <a:latin typeface="微软雅黑" panose="020B0503020204020204" pitchFamily="34" charset="-122"/>
                <a:ea typeface="微软雅黑" panose="020B0503020204020204" pitchFamily="34" charset="-122"/>
              </a:rPr>
              <a:t>TrustZone</a:t>
            </a:r>
            <a:r>
              <a:rPr lang="zh-CN" altLang="en-US" sz="6600">
                <a:latin typeface="微软雅黑" panose="020B0503020204020204" pitchFamily="34" charset="-122"/>
                <a:ea typeface="微软雅黑" panose="020B0503020204020204" pitchFamily="34" charset="-122"/>
              </a:rPr>
              <a:t>技术</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sp>
        <p:nvSpPr>
          <p:cNvPr id="8" name="内容占位符 2"/>
          <p:cNvSpPr>
            <a:spLocks noGrp="1"/>
          </p:cNvSpPr>
          <p:nvPr/>
        </p:nvSpPr>
        <p:spPr>
          <a:xfrm>
            <a:off x="755650" y="1052513"/>
            <a:ext cx="7920806" cy="5184799"/>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lang="zh-CN" altLang="en-US" sz="2400" b="0" noProof="0" dirty="0">
                <a:ln>
                  <a:noFill/>
                </a:ln>
                <a:effectLst/>
                <a:uLnTx/>
                <a:uFillTx/>
                <a:latin typeface="微软雅黑" panose="020B0503020204020204" pitchFamily="34" charset="-122"/>
                <a:ea typeface="微软雅黑" panose="020B0503020204020204" pitchFamily="34" charset="-122"/>
                <a:sym typeface="+mn-ea"/>
              </a:rPr>
              <a:t>使用这样的硬件架构有什么好处</a:t>
            </a:r>
            <a:r>
              <a:rPr sz="2400" b="0" noProof="0" dirty="0">
                <a:ln>
                  <a:noFill/>
                </a:ln>
                <a:effectLst/>
                <a:uLnTx/>
                <a:uFillTx/>
                <a:latin typeface="微软雅黑" panose="020B0503020204020204" pitchFamily="34" charset="-122"/>
                <a:ea typeface="微软雅黑" panose="020B0503020204020204" pitchFamily="34" charset="-122"/>
                <a:sym typeface="+mn-ea"/>
              </a:rPr>
              <a:t>?</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r>
              <a:rPr kumimoji="0"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    </a:t>
            </a:r>
            <a:r>
              <a:rPr kumimoji="0" sz="1800" b="0" i="0" u="none" strike="noStrike" kern="1200" cap="none" spc="0" normalizeH="0" baseline="0" noProof="0" dirty="0" err="1">
                <a:ln>
                  <a:noFill/>
                </a:ln>
                <a:solidFill>
                  <a:schemeClr val="tx1"/>
                </a:solidFill>
                <a:effectLst/>
                <a:uLnTx/>
                <a:uFillTx/>
                <a:latin typeface="楷体" pitchFamily="49" charset="-122"/>
                <a:ea typeface="楷体" pitchFamily="49" charset="-122"/>
                <a:sym typeface="+mn-ea"/>
              </a:rPr>
              <a:t>这样单个处理器内核能够</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以时间片的方式</a:t>
            </a:r>
            <a:r>
              <a:rPr kumimoji="0" sz="1800" b="0" i="0" u="none" strike="noStrike" kern="1200" cap="none" spc="0" normalizeH="0" baseline="0" noProof="0" dirty="0" err="1">
                <a:ln>
                  <a:noFill/>
                </a:ln>
                <a:solidFill>
                  <a:schemeClr val="tx1"/>
                </a:solidFill>
                <a:effectLst/>
                <a:uLnTx/>
                <a:uFillTx/>
                <a:latin typeface="楷体" pitchFamily="49" charset="-122"/>
                <a:ea typeface="楷体" pitchFamily="49" charset="-122"/>
                <a:sym typeface="+mn-ea"/>
              </a:rPr>
              <a:t>安全有效地</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同时</a:t>
            </a:r>
            <a:r>
              <a:rPr kumimoji="0" sz="1800" b="0" i="0" u="none" strike="noStrike" kern="1200" cap="none" spc="0" normalizeH="0" baseline="0" noProof="0" dirty="0" err="1">
                <a:ln>
                  <a:noFill/>
                </a:ln>
                <a:solidFill>
                  <a:schemeClr val="tx1"/>
                </a:solidFill>
                <a:effectLst/>
                <a:uLnTx/>
                <a:uFillTx/>
                <a:latin typeface="楷体" pitchFamily="49" charset="-122"/>
                <a:ea typeface="楷体" pitchFamily="49" charset="-122"/>
                <a:sym typeface="+mn-ea"/>
              </a:rPr>
              <a:t>从普通区域和安全区域执行代码</a:t>
            </a:r>
            <a:r>
              <a:rPr kumimoji="0" lang="zh-CN" altLang="en-US" sz="1800" b="0" i="0" u="none" strike="noStrike" kern="1200" cap="none" spc="0" normalizeH="0" baseline="0" noProof="0" dirty="0">
                <a:ln>
                  <a:noFill/>
                </a:ln>
                <a:solidFill>
                  <a:schemeClr val="tx1"/>
                </a:solidFill>
                <a:effectLst/>
                <a:uLnTx/>
                <a:uFillTx/>
                <a:latin typeface="楷体" pitchFamily="49" charset="-122"/>
                <a:ea typeface="楷体" pitchFamily="49" charset="-122"/>
                <a:sym typeface="+mn-ea"/>
              </a:rPr>
              <a:t>。</a:t>
            </a:r>
            <a:r>
              <a:rPr kumimoji="0" sz="1800" b="0" i="0" u="none" strike="noStrike" kern="1200" cap="none" spc="0" normalizeH="0" baseline="0" noProof="0" dirty="0" err="1">
                <a:ln>
                  <a:noFill/>
                </a:ln>
                <a:solidFill>
                  <a:schemeClr val="tx1"/>
                </a:solidFill>
                <a:effectLst/>
                <a:uLnTx/>
                <a:uFillTx/>
                <a:latin typeface="楷体" pitchFamily="49" charset="-122"/>
                <a:ea typeface="楷体" pitchFamily="49" charset="-122"/>
                <a:sym typeface="+mn-ea"/>
              </a:rPr>
              <a:t>这种虚拟化技术是在CPU设计时通过硬件扩展实现的，这些扩展可以保证安全内存和安全外设能够拒绝非安全事务的访问</a:t>
            </a:r>
            <a:r>
              <a:rPr kumimoji="0" lang="zh-CN" altLang="en-US" sz="1800" b="0" i="0" u="none" strike="noStrike" kern="1200" cap="none" spc="0" normalizeH="0" baseline="0" noProof="0" dirty="0">
                <a:ln>
                  <a:noFill/>
                </a:ln>
                <a:solidFill>
                  <a:schemeClr val="tx1"/>
                </a:solidFill>
                <a:effectLst/>
                <a:uLnTx/>
                <a:uFillTx/>
                <a:latin typeface="楷体" pitchFamily="49" charset="-122"/>
                <a:ea typeface="楷体" pitchFamily="49" charset="-122"/>
                <a:sym typeface="+mn-ea"/>
              </a:rPr>
              <a:t>。</a:t>
            </a:r>
            <a:r>
              <a:rPr kumimoji="0" sz="1800" b="0" i="0" u="none" strike="noStrike" kern="1200" cap="none" spc="0" normalizeH="0" baseline="0" noProof="0" dirty="0" err="1">
                <a:ln>
                  <a:noFill/>
                </a:ln>
                <a:solidFill>
                  <a:schemeClr val="tx1"/>
                </a:solidFill>
                <a:effectLst/>
                <a:uLnTx/>
                <a:uFillTx/>
                <a:latin typeface="楷体" pitchFamily="49" charset="-122"/>
                <a:ea typeface="楷体" pitchFamily="49" charset="-122"/>
                <a:sym typeface="+mn-ea"/>
              </a:rPr>
              <a:t>因此，它们可以在正常操作系统中很好地隐藏和隔离自己，从而</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实现真正意义上的系统安全</a:t>
            </a:r>
            <a:r>
              <a:rPr kumimoji="0" lang="zh-CN" altLang="en-US" sz="1800" b="0" i="0" u="none" strike="noStrike" kern="1200" cap="none" spc="0" normalizeH="0" baseline="0" noProof="0" dirty="0">
                <a:ln>
                  <a:noFill/>
                </a:ln>
                <a:solidFill>
                  <a:schemeClr val="tx1"/>
                </a:solidFill>
                <a:effectLst/>
                <a:uLnTx/>
                <a:uFillTx/>
                <a:latin typeface="楷体" pitchFamily="49" charset="-122"/>
                <a:ea typeface="楷体" pitchFamily="49" charset="-122"/>
                <a:sym typeface="+mn-ea"/>
              </a:rPr>
              <a:t>。</a:t>
            </a:r>
            <a:r>
              <a:rPr kumimoji="0" sz="1800" b="0" i="0" u="none" strike="noStrike" kern="1200" cap="none" spc="0" normalizeH="0" baseline="0" noProof="0" dirty="0" err="1">
                <a:ln>
                  <a:noFill/>
                </a:ln>
                <a:solidFill>
                  <a:schemeClr val="tx1"/>
                </a:solidFill>
                <a:effectLst/>
                <a:uLnTx/>
                <a:uFillTx/>
                <a:latin typeface="楷体" pitchFamily="49" charset="-122"/>
                <a:ea typeface="楷体" pitchFamily="49" charset="-122"/>
                <a:sym typeface="+mn-ea"/>
              </a:rPr>
              <a:t>这样，便</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无需使用专用安全处理器内核</a:t>
            </a:r>
            <a:r>
              <a:rPr kumimoji="0" sz="1800" b="0" i="0" u="none" strike="noStrike" kern="1200" cap="none" spc="0" normalizeH="0" baseline="0" noProof="0" dirty="0" err="1">
                <a:ln>
                  <a:noFill/>
                </a:ln>
                <a:solidFill>
                  <a:schemeClr val="tx1"/>
                </a:solidFill>
                <a:effectLst/>
                <a:uLnTx/>
                <a:uFillTx/>
                <a:latin typeface="楷体" pitchFamily="49" charset="-122"/>
                <a:ea typeface="楷体" pitchFamily="49" charset="-122"/>
                <a:sym typeface="+mn-ea"/>
              </a:rPr>
              <a:t>，从而节省了芯片面积和功耗</a:t>
            </a:r>
            <a:r>
              <a:rPr kumimoji="0" sz="1800" b="0" i="0" u="none" strike="noStrike" kern="1200" cap="none" spc="0" normalizeH="0" baseline="0" noProof="0" dirty="0">
                <a:ln>
                  <a:noFill/>
                </a:ln>
                <a:solidFill>
                  <a:schemeClr val="tx1"/>
                </a:solidFill>
                <a:effectLst/>
                <a:uLnTx/>
                <a:uFillTx/>
                <a:latin typeface="楷体" pitchFamily="49" charset="-122"/>
                <a:ea typeface="楷体" pitchFamily="49" charset="-122"/>
                <a:sym typeface="+mn-ea"/>
              </a:rPr>
              <a:t>。</a:t>
            </a:r>
            <a:endParaRPr kumimoji="0" lang="zh-CN" altLang="en-US" sz="1800" b="0" i="0" u="none" strike="noStrike" kern="1200" cap="none" spc="0" normalizeH="0" baseline="0" noProof="0" dirty="0">
              <a:ln>
                <a:noFill/>
              </a:ln>
              <a:solidFill>
                <a:schemeClr val="tx1"/>
              </a:solidFill>
              <a:effectLst/>
              <a:uLnTx/>
              <a:uFillTx/>
              <a:latin typeface="楷体" pitchFamily="49" charset="-122"/>
              <a:ea typeface="楷体" pitchFamily="49" charset="-122"/>
              <a:sym typeface="+mn-ea"/>
            </a:endParaRPr>
          </a:p>
        </p:txBody>
      </p:sp>
      <p:pic>
        <p:nvPicPr>
          <p:cNvPr id="3" name="Picture 2"/>
          <p:cNvPicPr>
            <a:picLocks noChangeAspect="1" noChangeArrowheads="1"/>
          </p:cNvPicPr>
          <p:nvPr/>
        </p:nvPicPr>
        <p:blipFill>
          <a:blip r:embed="rId2" cstate="print"/>
          <a:srcRect/>
          <a:stretch>
            <a:fillRect/>
          </a:stretch>
        </p:blipFill>
        <p:spPr bwMode="auto">
          <a:xfrm>
            <a:off x="1187625" y="3861047"/>
            <a:ext cx="5328591" cy="243626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sz="2400" b="0" noProof="0" dirty="0" err="1">
                <a:ln>
                  <a:noFill/>
                </a:ln>
                <a:effectLst/>
                <a:uLnTx/>
                <a:uFillTx/>
                <a:latin typeface="微软雅黑" panose="020B0503020204020204" pitchFamily="34" charset="-122"/>
                <a:ea typeface="微软雅黑" panose="020B0503020204020204" pitchFamily="34" charset="-122"/>
                <a:sym typeface="+mn-ea"/>
              </a:rPr>
              <a:t>高性能安全软件与普通区域操作环境</a:t>
            </a:r>
            <a:r>
              <a:rPr lang="zh-CN" altLang="en-US" sz="2400" b="0" noProof="0" dirty="0">
                <a:ln>
                  <a:noFill/>
                </a:ln>
                <a:effectLst/>
                <a:uLnTx/>
                <a:uFillTx/>
                <a:latin typeface="微软雅黑" panose="020B0503020204020204" pitchFamily="34" charset="-122"/>
                <a:ea typeface="微软雅黑" panose="020B0503020204020204" pitchFamily="34" charset="-122"/>
                <a:sym typeface="+mn-ea"/>
              </a:rPr>
              <a:t>如何同时</a:t>
            </a:r>
            <a:r>
              <a:rPr sz="2400" b="0" noProof="0" dirty="0" err="1">
                <a:ln>
                  <a:noFill/>
                </a:ln>
                <a:effectLst/>
                <a:uLnTx/>
                <a:uFillTx/>
                <a:latin typeface="微软雅黑" panose="020B0503020204020204" pitchFamily="34" charset="-122"/>
                <a:ea typeface="微软雅黑" panose="020B0503020204020204" pitchFamily="34" charset="-122"/>
                <a:sym typeface="+mn-ea"/>
              </a:rPr>
              <a:t>运行</a:t>
            </a:r>
            <a:r>
              <a:rPr lang="zh-CN" altLang="en-US" sz="2400" b="0" noProof="0" dirty="0">
                <a:ln>
                  <a:noFill/>
                </a:ln>
                <a:effectLst/>
                <a:uLnTx/>
                <a:uFillTx/>
                <a:latin typeface="微软雅黑" panose="020B0503020204020204" pitchFamily="34" charset="-122"/>
                <a:ea typeface="微软雅黑" panose="020B0503020204020204" pitchFamily="34" charset="-122"/>
                <a:sym typeface="+mn-ea"/>
              </a:rPr>
              <a:t>？</a:t>
            </a:r>
            <a:r>
              <a:rPr kumimoji="0"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    </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引入一个特殊的机制</a:t>
            </a:r>
            <a:r>
              <a:rPr kumimoji="0" sz="1800" b="0" i="0" u="none" strike="noStrike" kern="1200" cap="none" spc="0" normalizeH="0" baseline="0" noProof="0" dirty="0">
                <a:ln>
                  <a:noFill/>
                </a:ln>
                <a:effectLst/>
                <a:uLnTx/>
                <a:uFillTx/>
                <a:latin typeface="楷体" pitchFamily="49" charset="-122"/>
                <a:ea typeface="楷体" pitchFamily="49" charset="-122"/>
                <a:sym typeface="+mn-ea"/>
              </a:rPr>
              <a:t>——</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监控模式</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，监控模式是管理安全与普通处理器状态切换的一个强大的安全网关</a:t>
            </a:r>
            <a:r>
              <a:rPr kumimoji="0" lang="zh-CN" altLang="en-US" sz="1800" b="0" i="0" u="none" strike="noStrike" kern="1200" cap="none" spc="0" normalizeH="0" baseline="0" noProof="0" dirty="0">
                <a:ln>
                  <a:noFill/>
                </a:ln>
                <a:effectLst/>
                <a:uLnTx/>
                <a:uFillTx/>
                <a:latin typeface="楷体" pitchFamily="49" charset="-122"/>
                <a:ea typeface="楷体" pitchFamily="49" charset="-122"/>
                <a:sym typeface="+mn-ea"/>
              </a:rPr>
              <a:t>。</a:t>
            </a:r>
            <a:r>
              <a:rPr kumimoji="0" sz="1800" b="0" i="0" u="none" strike="noStrike" kern="1200" cap="none" spc="0" normalizeH="0" baseline="0" noProof="0" dirty="0">
                <a:ln>
                  <a:noFill/>
                </a:ln>
                <a:effectLst/>
                <a:uLnTx/>
                <a:uFillTx/>
                <a:latin typeface="楷体" pitchFamily="49" charset="-122"/>
                <a:ea typeface="楷体" pitchFamily="49" charset="-122"/>
                <a:sym typeface="+mn-ea"/>
              </a:rPr>
              <a:t>在大多数设计中，它的功能类似传统操作系统的上下文切换，确保切换时能安全的保存处理器切换前的环境，并且能够在切换后的环境正确的恢复系统运行</a:t>
            </a:r>
            <a:r>
              <a:rPr kumimoji="0" sz="1800" b="0" i="0" u="none" strike="noStrike" kern="1200" cap="none" spc="0" normalizeH="0" baseline="0" noProof="0" dirty="0">
                <a:ln>
                  <a:noFill/>
                </a:ln>
                <a:solidFill>
                  <a:schemeClr val="tx1"/>
                </a:solidFill>
                <a:effectLst/>
                <a:uLnTx/>
                <a:uFillTx/>
                <a:latin typeface="楷体" pitchFamily="49" charset="-122"/>
                <a:ea typeface="楷体" pitchFamily="49" charset="-122"/>
                <a:sym typeface="+mn-ea"/>
              </a:rPr>
              <a:t>。</a:t>
            </a:r>
            <a:endParaRPr kumimoji="0" lang="zh-CN" altLang="en-US" sz="1800" b="0" i="0" u="none" strike="noStrike" kern="1200" cap="none" spc="0" normalizeH="0" baseline="0" noProof="0" dirty="0">
              <a:ln>
                <a:noFill/>
              </a:ln>
              <a:solidFill>
                <a:schemeClr val="tx1"/>
              </a:solidFill>
              <a:effectLst/>
              <a:uLnTx/>
              <a:uFillTx/>
              <a:latin typeface="楷体" pitchFamily="49" charset="-122"/>
              <a:ea typeface="楷体" pitchFamily="49" charset="-122"/>
              <a:sym typeface="+mn-ea"/>
            </a:endParaRPr>
          </a:p>
        </p:txBody>
      </p:sp>
      <p:pic>
        <p:nvPicPr>
          <p:cNvPr id="2" name="图片 1"/>
          <p:cNvPicPr>
            <a:picLocks noChangeAspect="1"/>
          </p:cNvPicPr>
          <p:nvPr/>
        </p:nvPicPr>
        <p:blipFill>
          <a:blip r:embed="rId2" cstate="print"/>
          <a:stretch>
            <a:fillRect/>
          </a:stretch>
        </p:blipFill>
        <p:spPr>
          <a:xfrm>
            <a:off x="1610360" y="3366135"/>
            <a:ext cx="6374765" cy="3432175"/>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sp>
        <p:nvSpPr>
          <p:cNvPr id="8" name="内容占位符 2"/>
          <p:cNvSpPr>
            <a:spLocks noGrp="1"/>
          </p:cNvSpPr>
          <p:nvPr/>
        </p:nvSpPr>
        <p:spPr>
          <a:xfrm>
            <a:off x="755650" y="780098"/>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lang="zh-CN" altLang="en-US" sz="2400" b="0" noProof="0" dirty="0">
                <a:ln>
                  <a:noFill/>
                </a:ln>
                <a:effectLst/>
                <a:uLnTx/>
                <a:uFillTx/>
                <a:latin typeface="微软雅黑" panose="020B0503020204020204" pitchFamily="34" charset="-122"/>
                <a:ea typeface="微软雅黑" panose="020B0503020204020204" pitchFamily="34" charset="-122"/>
                <a:sym typeface="+mn-ea"/>
              </a:rPr>
              <a:t>普通环境和安全环境如何进入监控模式？</a:t>
            </a:r>
            <a:r>
              <a:rPr kumimoji="0"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rPr>
              <a:t>   </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sz="1800" b="0" i="0" u="none" strike="noStrike" kern="1200" cap="none" spc="0" normalizeH="0" baseline="0" noProof="0" dirty="0">
                <a:ln>
                  <a:noFill/>
                </a:ln>
                <a:solidFill>
                  <a:schemeClr val="tx1"/>
                </a:solidFill>
                <a:effectLst/>
                <a:uLnTx/>
                <a:uFillTx/>
                <a:latin typeface="楷体" pitchFamily="49" charset="-122"/>
                <a:ea typeface="楷体" pitchFamily="49" charset="-122"/>
                <a:sym typeface="+mn-ea"/>
              </a:rPr>
              <a:t>     </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普通环境想要进入监控模式是严格被控制的，仅能通过以下的方式：</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中断</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外部中断</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或</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直接调用SMC</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（Secure</a:t>
            </a:r>
            <a:r>
              <a:rPr kumimoji="0" sz="1800" b="0" i="0" u="none" strike="noStrike" kern="1200" cap="none" spc="0" normalizeH="0" baseline="0" noProof="0" dirty="0">
                <a:ln>
                  <a:noFill/>
                </a:ln>
                <a:effectLst/>
                <a:uLnTx/>
                <a:uFillTx/>
                <a:latin typeface="楷体" pitchFamily="49" charset="-122"/>
                <a:ea typeface="楷体" pitchFamily="49" charset="-122"/>
                <a:sym typeface="+mn-ea"/>
              </a:rPr>
              <a:t> Monitor </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Call）指令</a:t>
            </a:r>
            <a:r>
              <a:rPr kumimoji="0" lang="zh-CN" altLang="en-US" sz="1800" b="0" i="0" u="none" strike="noStrike" kern="1200" cap="none" spc="0" normalizeH="0" baseline="0" noProof="0" dirty="0">
                <a:ln>
                  <a:noFill/>
                </a:ln>
                <a:effectLst/>
                <a:uLnTx/>
                <a:uFillTx/>
                <a:latin typeface="楷体" pitchFamily="49" charset="-122"/>
                <a:ea typeface="楷体" pitchFamily="49" charset="-122"/>
                <a:sym typeface="+mn-ea"/>
              </a:rPr>
              <a:t>。</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而安全环境进入监控模式则更加灵活些，可以直接通过写</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程序状态寄存器</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（Current</a:t>
            </a:r>
            <a:r>
              <a:rPr kumimoji="0" sz="1800" b="0" i="0" u="none" strike="noStrike" kern="1200" cap="none" spc="0" normalizeH="0" baseline="0" noProof="0" dirty="0">
                <a:ln>
                  <a:noFill/>
                </a:ln>
                <a:effectLst/>
                <a:uLnTx/>
                <a:uFillTx/>
                <a:latin typeface="楷体" pitchFamily="49" charset="-122"/>
                <a:ea typeface="楷体" pitchFamily="49" charset="-122"/>
                <a:sym typeface="+mn-ea"/>
              </a:rPr>
              <a:t> Program Status Register</a:t>
            </a:r>
            <a:r>
              <a:rPr kumimoji="0" lang="zh-CN" altLang="en-US" sz="1800" b="0" i="0" u="none" strike="noStrike" kern="1200" cap="none" spc="0" normalizeH="0" baseline="0" noProof="0" dirty="0">
                <a:ln>
                  <a:noFill/>
                </a:ln>
                <a:effectLst/>
                <a:uLnTx/>
                <a:uFillTx/>
                <a:latin typeface="楷体" pitchFamily="49" charset="-122"/>
                <a:ea typeface="楷体" pitchFamily="49" charset="-122"/>
                <a:sym typeface="+mn-ea"/>
              </a:rPr>
              <a:t>，</a:t>
            </a:r>
            <a:r>
              <a:rPr kumimoji="0" sz="1800" b="0" i="0" u="none" strike="noStrike" kern="1200" cap="none" spc="0" normalizeH="0" baseline="0" noProof="0" dirty="0">
                <a:ln>
                  <a:noFill/>
                </a:ln>
                <a:effectLst/>
                <a:uLnTx/>
                <a:uFillTx/>
                <a:latin typeface="楷体" pitchFamily="49" charset="-122"/>
                <a:ea typeface="楷体" pitchFamily="49" charset="-122"/>
                <a:sym typeface="+mn-ea"/>
              </a:rPr>
              <a:t>CPSR），</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另外也可通过</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异常机制</a:t>
            </a:r>
            <a:r>
              <a:rPr kumimoji="0" sz="1800" b="0" i="0" u="none" strike="noStrike" kern="1200" cap="none" spc="0" normalizeH="0" baseline="0" noProof="0" dirty="0" err="1">
                <a:ln>
                  <a:noFill/>
                </a:ln>
                <a:effectLst/>
                <a:uLnTx/>
                <a:uFillTx/>
                <a:latin typeface="楷体" pitchFamily="49" charset="-122"/>
                <a:ea typeface="楷体" pitchFamily="49" charset="-122"/>
                <a:sym typeface="+mn-ea"/>
              </a:rPr>
              <a:t>切换到普通环境</a:t>
            </a:r>
            <a:r>
              <a:rPr kumimoji="0" lang="zh-CN" altLang="en-US" sz="1800" b="0" i="0" u="none" strike="noStrike" kern="1200" cap="none" spc="0" normalizeH="0" baseline="0" noProof="0" dirty="0">
                <a:ln>
                  <a:noFill/>
                </a:ln>
                <a:effectLst/>
                <a:uLnTx/>
                <a:uFillTx/>
                <a:latin typeface="楷体" pitchFamily="49" charset="-122"/>
                <a:ea typeface="楷体" pitchFamily="49" charset="-122"/>
                <a:sym typeface="+mn-ea"/>
              </a:rPr>
              <a:t>。</a:t>
            </a:r>
          </a:p>
        </p:txBody>
      </p:sp>
      <p:pic>
        <p:nvPicPr>
          <p:cNvPr id="5" name="图片 4"/>
          <p:cNvPicPr>
            <a:picLocks noChangeAspect="1"/>
          </p:cNvPicPr>
          <p:nvPr/>
        </p:nvPicPr>
        <p:blipFill>
          <a:blip r:embed="rId2" cstate="print"/>
          <a:stretch>
            <a:fillRect/>
          </a:stretch>
        </p:blipFill>
        <p:spPr>
          <a:xfrm>
            <a:off x="824230" y="3488055"/>
            <a:ext cx="7181850" cy="3357880"/>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sp>
        <p:nvSpPr>
          <p:cNvPr id="8" name="内容占位符 2"/>
          <p:cNvSpPr>
            <a:spLocks noGrp="1"/>
          </p:cNvSpPr>
          <p:nvPr/>
        </p:nvSpPr>
        <p:spPr>
          <a:xfrm>
            <a:off x="666115"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b="0" noProof="0" dirty="0" err="1">
                <a:ln>
                  <a:noFill/>
                </a:ln>
                <a:effectLst/>
                <a:uLnTx/>
                <a:uFillTx/>
                <a:latin typeface="微软雅黑" panose="020B0503020204020204" pitchFamily="34" charset="-122"/>
                <a:ea typeface="微软雅黑" panose="020B0503020204020204" pitchFamily="34" charset="-122"/>
                <a:sym typeface="+mn-ea"/>
              </a:rPr>
              <a:t>TrustZone技术</a:t>
            </a:r>
            <a:r>
              <a:rPr lang="zh-CN" altLang="en-US" b="0" noProof="0" dirty="0">
                <a:ln>
                  <a:noFill/>
                </a:ln>
                <a:effectLst/>
                <a:uLnTx/>
                <a:uFillTx/>
                <a:latin typeface="微软雅黑" panose="020B0503020204020204" pitchFamily="34" charset="-122"/>
                <a:ea typeface="微软雅黑" panose="020B0503020204020204" pitchFamily="34" charset="-122"/>
                <a:sym typeface="+mn-ea"/>
              </a:rPr>
              <a:t>硬件架构</a:t>
            </a:r>
            <a:r>
              <a:rPr b="0" noProof="0" dirty="0">
                <a:ln>
                  <a:noFill/>
                </a:ln>
                <a:effectLst/>
                <a:uLnTx/>
                <a:uFillTx/>
                <a:latin typeface="微软雅黑" panose="020B0503020204020204" pitchFamily="34" charset="-122"/>
                <a:ea typeface="微软雅黑" panose="020B0503020204020204" pitchFamily="34" charset="-122"/>
                <a:sym typeface="+mn-ea"/>
              </a:rPr>
              <a:t>——</a:t>
            </a:r>
            <a:r>
              <a:rPr lang="zh-CN" altLang="en-US" b="0" noProof="0" dirty="0">
                <a:ln>
                  <a:noFill/>
                </a:ln>
                <a:effectLst/>
                <a:uLnTx/>
                <a:uFillTx/>
                <a:latin typeface="微软雅黑" panose="020B0503020204020204" pitchFamily="34" charset="-122"/>
                <a:ea typeface="微软雅黑" panose="020B0503020204020204" pitchFamily="34" charset="-122"/>
                <a:sym typeface="+mn-ea"/>
              </a:rPr>
              <a:t>安全中断</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sz="2400" b="0" i="0" u="none" strike="noStrike" kern="1200" cap="none" spc="0" normalizeH="0" baseline="0" noProof="0" dirty="0" err="1">
                <a:ln>
                  <a:noFill/>
                </a:ln>
                <a:effectLst/>
                <a:uLnTx/>
                <a:uFillTx/>
                <a:latin typeface="楷体" pitchFamily="49" charset="-122"/>
                <a:ea typeface="楷体" pitchFamily="49" charset="-122"/>
                <a:sym typeface="+mn-ea"/>
              </a:rPr>
              <a:t>中断是保证安全环境的重要一环，可以防止恶意软件通过进入中断向量的方法来对系统进行一系列的破坏</a:t>
            </a:r>
            <a:r>
              <a:rPr kumimoji="0" lang="zh-CN" altLang="en-US" sz="2400" b="0" i="0" u="none" strike="noStrike" kern="1200" cap="none" spc="0" normalizeH="0" baseline="0" noProof="0" dirty="0">
                <a:ln>
                  <a:noFill/>
                </a:ln>
                <a:effectLst/>
                <a:uLnTx/>
                <a:uFillTx/>
                <a:latin typeface="楷体" pitchFamily="49" charset="-122"/>
                <a:ea typeface="楷体" pitchFamily="49" charset="-122"/>
                <a:sym typeface="+mn-ea"/>
              </a:rPr>
              <a:t>。</a:t>
            </a:r>
            <a:r>
              <a:rPr kumimoji="0" sz="2400" b="0" i="0" u="none" strike="noStrike" kern="1200" cap="none" spc="0" normalizeH="0" baseline="0" noProof="0" dirty="0">
                <a:ln>
                  <a:noFill/>
                </a:ln>
                <a:effectLst/>
                <a:uLnTx/>
                <a:uFillTx/>
                <a:latin typeface="楷体" pitchFamily="49" charset="-122"/>
                <a:ea typeface="楷体" pitchFamily="49" charset="-122"/>
                <a:sym typeface="+mn-ea"/>
              </a:rPr>
              <a:t>为此，对中断控制进行了扩展，普通环境和安全环境分别采用中断输入</a:t>
            </a:r>
            <a:r>
              <a:rPr kumimoji="0" sz="2400" b="0" i="0" u="none" strike="noStrike" kern="1200" cap="none" spc="0" normalizeH="0" baseline="0" noProof="0" dirty="0">
                <a:ln>
                  <a:noFill/>
                </a:ln>
                <a:solidFill>
                  <a:srgbClr val="FF0000"/>
                </a:solidFill>
                <a:effectLst/>
                <a:uLnTx/>
                <a:uFillTx/>
                <a:latin typeface="楷体" pitchFamily="49" charset="-122"/>
                <a:ea typeface="楷体" pitchFamily="49" charset="-122"/>
                <a:sym typeface="+mn-ea"/>
              </a:rPr>
              <a:t>IRQ</a:t>
            </a:r>
            <a:r>
              <a:rPr kumimoji="0" sz="2400" b="0" i="0" u="none" strike="noStrike" kern="1200" cap="none" spc="0" normalizeH="0" baseline="0" noProof="0" dirty="0">
                <a:ln>
                  <a:noFill/>
                </a:ln>
                <a:effectLst/>
                <a:uLnTx/>
                <a:uFillTx/>
                <a:latin typeface="楷体" pitchFamily="49" charset="-122"/>
                <a:ea typeface="楷体" pitchFamily="49" charset="-122"/>
                <a:sym typeface="+mn-ea"/>
              </a:rPr>
              <a:t>和</a:t>
            </a:r>
            <a:r>
              <a:rPr kumimoji="0" sz="2400" b="0" i="0" u="none" strike="noStrike" kern="1200" cap="none" spc="0" normalizeH="0" baseline="0" noProof="0" dirty="0">
                <a:ln>
                  <a:noFill/>
                </a:ln>
                <a:solidFill>
                  <a:srgbClr val="FF0000"/>
                </a:solidFill>
                <a:effectLst/>
                <a:uLnTx/>
                <a:uFillTx/>
                <a:latin typeface="楷体" pitchFamily="49" charset="-122"/>
                <a:ea typeface="楷体" pitchFamily="49" charset="-122"/>
                <a:sym typeface="+mn-ea"/>
              </a:rPr>
              <a:t>FIQ</a:t>
            </a:r>
            <a:r>
              <a:rPr kumimoji="0" sz="2400" b="0" i="0" u="none" strike="noStrike" kern="1200" cap="none" spc="0" normalizeH="0" baseline="0" noProof="0" dirty="0">
                <a:ln>
                  <a:noFill/>
                </a:ln>
                <a:effectLst/>
                <a:uLnTx/>
                <a:uFillTx/>
                <a:latin typeface="楷体" pitchFamily="49" charset="-122"/>
                <a:ea typeface="楷体" pitchFamily="49" charset="-122"/>
                <a:sym typeface="+mn-ea"/>
              </a:rPr>
              <a:t>作为</a:t>
            </a:r>
            <a:r>
              <a:rPr kumimoji="0" sz="2400" b="0" i="0" u="none" strike="noStrike" kern="1200" cap="none" spc="0" normalizeH="0" baseline="0" noProof="0" dirty="0">
                <a:ln>
                  <a:noFill/>
                </a:ln>
                <a:solidFill>
                  <a:srgbClr val="FF0000"/>
                </a:solidFill>
                <a:effectLst/>
                <a:uLnTx/>
                <a:uFillTx/>
                <a:latin typeface="楷体" pitchFamily="49" charset="-122"/>
                <a:ea typeface="楷体" pitchFamily="49" charset="-122"/>
                <a:sym typeface="+mn-ea"/>
              </a:rPr>
              <a:t>中断源</a:t>
            </a:r>
            <a:r>
              <a:rPr kumimoji="0" sz="2400" b="0" i="0" u="none" strike="noStrike" kern="1200" cap="none" spc="0" normalizeH="0" baseline="0" noProof="0" dirty="0">
                <a:ln>
                  <a:noFill/>
                </a:ln>
                <a:effectLst/>
                <a:uLnTx/>
                <a:uFillTx/>
                <a:latin typeface="楷体" pitchFamily="49" charset="-122"/>
                <a:ea typeface="楷体" pitchFamily="49" charset="-122"/>
                <a:sym typeface="+mn-ea"/>
              </a:rPr>
              <a:t>，如果中断发生在相应的执行环境，则不需要进行执行环境的切换</a:t>
            </a:r>
            <a:r>
              <a:rPr kumimoji="0" lang="zh-CN" altLang="en-US" sz="2400" b="0" i="0" u="none" strike="noStrike" kern="1200" cap="none" spc="0" normalizeH="0" baseline="0" noProof="0" dirty="0">
                <a:ln>
                  <a:noFill/>
                </a:ln>
                <a:effectLst/>
                <a:uLnTx/>
                <a:uFillTx/>
                <a:latin typeface="楷体" pitchFamily="49" charset="-122"/>
                <a:ea typeface="楷体" pitchFamily="49" charset="-122"/>
                <a:sym typeface="+mn-ea"/>
              </a:rPr>
              <a:t>。</a:t>
            </a:r>
            <a:r>
              <a:rPr kumimoji="0" sz="2400" b="0" i="0" u="none" strike="noStrike" kern="1200" cap="none" spc="0" normalizeH="0" baseline="0" noProof="0" dirty="0" err="1">
                <a:ln>
                  <a:noFill/>
                </a:ln>
                <a:effectLst/>
                <a:uLnTx/>
                <a:uFillTx/>
                <a:latin typeface="楷体" pitchFamily="49" charset="-122"/>
                <a:ea typeface="楷体" pitchFamily="49" charset="-122"/>
                <a:sym typeface="+mn-ea"/>
              </a:rPr>
              <a:t>否则，由监控器来切换执行环境，</a:t>
            </a:r>
            <a:r>
              <a:rPr kumimoji="0" sz="2400" b="0" i="0" u="none" strike="noStrike" kern="1200" cap="none" spc="0" normalizeH="0" baseline="0" noProof="0" dirty="0" err="1" smtClean="0">
                <a:ln>
                  <a:noFill/>
                </a:ln>
                <a:effectLst/>
                <a:uLnTx/>
                <a:uFillTx/>
                <a:latin typeface="楷体" pitchFamily="49" charset="-122"/>
                <a:ea typeface="楷体" pitchFamily="49" charset="-122"/>
                <a:sym typeface="+mn-ea"/>
              </a:rPr>
              <a:t>且执行监控器代码时将中断关闭</a:t>
            </a:r>
            <a:r>
              <a:rPr kumimoji="0" lang="zh-CN" altLang="en-US" sz="2400" b="0" i="0" u="none" strike="noStrike" kern="1200" cap="none" spc="0" normalizeH="0" baseline="0" noProof="0" dirty="0">
                <a:ln>
                  <a:noFill/>
                </a:ln>
                <a:effectLst/>
                <a:uLnTx/>
                <a:uFillTx/>
                <a:latin typeface="楷体" pitchFamily="49" charset="-122"/>
                <a:ea typeface="楷体" pitchFamily="49" charset="-122"/>
                <a:sym typeface="+mn-ea"/>
              </a:rPr>
              <a:t>。</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sp>
        <p:nvSpPr>
          <p:cNvPr id="8" name="内容占位符 2"/>
          <p:cNvSpPr>
            <a:spLocks noGrp="1"/>
          </p:cNvSpPr>
          <p:nvPr/>
        </p:nvSpPr>
        <p:spPr>
          <a:xfrm>
            <a:off x="666115"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b="0" noProof="0">
                <a:ln>
                  <a:noFill/>
                </a:ln>
                <a:effectLst/>
                <a:uLnTx/>
                <a:uFillTx/>
                <a:latin typeface="微软雅黑" panose="020B0503020204020204" pitchFamily="34" charset="-122"/>
                <a:ea typeface="微软雅黑" panose="020B0503020204020204" pitchFamily="34" charset="-122"/>
                <a:sym typeface="+mn-ea"/>
              </a:rPr>
              <a:t>TrustZone技术</a:t>
            </a:r>
            <a:r>
              <a:rPr lang="zh-CN" altLang="en-US" b="0" noProof="0">
                <a:ln>
                  <a:noFill/>
                </a:ln>
                <a:effectLst/>
                <a:uLnTx/>
                <a:uFillTx/>
                <a:latin typeface="微软雅黑" panose="020B0503020204020204" pitchFamily="34" charset="-122"/>
                <a:ea typeface="微软雅黑" panose="020B0503020204020204" pitchFamily="34" charset="-122"/>
                <a:sym typeface="+mn-ea"/>
              </a:rPr>
              <a:t>硬件架构</a:t>
            </a:r>
            <a:r>
              <a:rPr b="0" noProof="0">
                <a:ln>
                  <a:noFill/>
                </a:ln>
                <a:effectLst/>
                <a:uLnTx/>
                <a:uFillTx/>
                <a:latin typeface="微软雅黑" panose="020B0503020204020204" pitchFamily="34" charset="-122"/>
                <a:ea typeface="微软雅黑" panose="020B0503020204020204" pitchFamily="34" charset="-122"/>
                <a:sym typeface="+mn-ea"/>
              </a:rPr>
              <a:t>——</a:t>
            </a:r>
            <a:r>
              <a:rPr lang="zh-CN" altLang="en-US" b="0" noProof="0">
                <a:ln>
                  <a:noFill/>
                </a:ln>
                <a:effectLst/>
                <a:uLnTx/>
                <a:uFillTx/>
                <a:latin typeface="微软雅黑" panose="020B0503020204020204" pitchFamily="34" charset="-122"/>
                <a:ea typeface="微软雅黑" panose="020B0503020204020204" pitchFamily="34" charset="-122"/>
                <a:sym typeface="+mn-ea"/>
              </a:rPr>
              <a:t>安全中断</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endParaRPr kumimoji="0" lang="zh-CN" altLang="en-US" sz="24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cs"/>
              <a:sym typeface="+mn-ea"/>
            </a:endParaRPr>
          </a:p>
        </p:txBody>
      </p:sp>
      <p:pic>
        <p:nvPicPr>
          <p:cNvPr id="3" name="图片 -2147482609" descr="IMG_258"/>
          <p:cNvPicPr>
            <a:picLocks noChangeAspect="1"/>
          </p:cNvPicPr>
          <p:nvPr/>
        </p:nvPicPr>
        <p:blipFill>
          <a:blip r:embed="rId2" cstate="print"/>
          <a:stretch>
            <a:fillRect/>
          </a:stretch>
        </p:blipFill>
        <p:spPr>
          <a:xfrm>
            <a:off x="1097915" y="1880870"/>
            <a:ext cx="6948170" cy="3790950"/>
          </a:xfrm>
          <a:prstGeom prst="rect">
            <a:avLst/>
          </a:prstGeom>
          <a:noFill/>
          <a:ln w="9525">
            <a:noFill/>
          </a:ln>
        </p:spPr>
      </p:pic>
      <p:sp>
        <p:nvSpPr>
          <p:cNvPr id="2" name="文本框 1"/>
          <p:cNvSpPr txBox="1"/>
          <p:nvPr/>
        </p:nvSpPr>
        <p:spPr>
          <a:xfrm>
            <a:off x="1097915" y="5805805"/>
            <a:ext cx="7074485" cy="461665"/>
          </a:xfrm>
          <a:prstGeom prst="rect">
            <a:avLst/>
          </a:prstGeom>
          <a:noFill/>
          <a:ln w="9525">
            <a:noFill/>
          </a:ln>
        </p:spPr>
        <p:txBody>
          <a:bodyPr wrap="square">
            <a:spAutoFit/>
          </a:bodyPr>
          <a:lstStyle/>
          <a:p>
            <a:pPr marL="0" indent="0" algn="l"/>
            <a:r>
              <a:rPr lang="zh-CN" altLang="en-US" sz="2400" b="0" u="none" dirty="0">
                <a:solidFill>
                  <a:srgbClr val="2E2E2E"/>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上图展现了</a:t>
            </a:r>
            <a:r>
              <a:rPr lang="en-US" altLang="zh-CN" sz="2400" b="0" u="none" dirty="0">
                <a:solidFill>
                  <a:srgbClr val="2E2E2E"/>
                </a:solidFill>
                <a:highlight>
                  <a:srgbClr val="FFFFFF"/>
                </a:highlight>
                <a:latin typeface="微软雅黑" panose="020B0503020204020204" pitchFamily="34" charset="-122"/>
                <a:ea typeface="微软雅黑" panose="020B0503020204020204" pitchFamily="34" charset="-122"/>
                <a:cs typeface="Calibri" panose="020F0502020204030204" charset="0"/>
              </a:rPr>
              <a:t>IRQ</a:t>
            </a:r>
            <a:r>
              <a:rPr lang="zh-CN" altLang="en-US" sz="2400" b="0" u="none" dirty="0">
                <a:solidFill>
                  <a:srgbClr val="2E2E2E"/>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配置为</a:t>
            </a:r>
            <a:r>
              <a:rPr lang="en-US" altLang="zh-CN" sz="2400" b="0" u="none" dirty="0">
                <a:solidFill>
                  <a:srgbClr val="2E2E2E"/>
                </a:solidFill>
                <a:highlight>
                  <a:srgbClr val="FFFFFF"/>
                </a:highlight>
                <a:latin typeface="微软雅黑" panose="020B0503020204020204" pitchFamily="34" charset="-122"/>
                <a:ea typeface="微软雅黑" panose="020B0503020204020204" pitchFamily="34" charset="-122"/>
                <a:cs typeface="Calibri" panose="020F0502020204030204" charset="0"/>
              </a:rPr>
              <a:t>NS(Non-Secure)</a:t>
            </a:r>
            <a:r>
              <a:rPr lang="zh-CN" altLang="en-US" sz="2400" b="0" u="none" dirty="0">
                <a:solidFill>
                  <a:srgbClr val="2E2E2E"/>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中断的情况</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b="0" noProof="0" dirty="0" err="1">
                <a:ln>
                  <a:noFill/>
                </a:ln>
                <a:effectLst/>
                <a:uLnTx/>
                <a:uFillTx/>
                <a:latin typeface="楷体" pitchFamily="49" charset="-122"/>
                <a:ea typeface="楷体" pitchFamily="49" charset="-122"/>
                <a:sym typeface="+mn-ea"/>
              </a:rPr>
              <a:t>从数据存储的角度看</a:t>
            </a:r>
            <a:endParaRPr b="0" noProof="0" dirty="0">
              <a:ln>
                <a:noFill/>
              </a:ln>
              <a:effectLst/>
              <a:uLnTx/>
              <a:uFillTx/>
              <a:latin typeface="楷体" pitchFamily="49" charset="-122"/>
              <a:ea typeface="楷体" pitchFamily="49" charset="-122"/>
              <a:sym typeface="+mn-ea"/>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sz="2000" b="0" i="0" u="none" strike="noStrike" kern="1200" cap="none" spc="0" normalizeH="0" baseline="0" noProof="0" dirty="0">
                <a:ln>
                  <a:noFill/>
                </a:ln>
                <a:effectLst/>
                <a:uLnTx/>
                <a:uFillTx/>
                <a:latin typeface="楷体" pitchFamily="49" charset="-122"/>
                <a:ea typeface="楷体" pitchFamily="49" charset="-122"/>
                <a:sym typeface="+mn-ea"/>
              </a:rPr>
              <a:t>TrustZone技术</a:t>
            </a:r>
            <a:r>
              <a:rPr kumimoji="0" sz="2000" b="0" i="0" u="none" strike="noStrike" kern="1200" cap="none" spc="0" normalizeH="0" baseline="0" noProof="0" dirty="0">
                <a:ln>
                  <a:noFill/>
                </a:ln>
                <a:solidFill>
                  <a:srgbClr val="FF0000"/>
                </a:solidFill>
                <a:effectLst/>
                <a:uLnTx/>
                <a:uFillTx/>
                <a:latin typeface="楷体" pitchFamily="49" charset="-122"/>
                <a:ea typeface="楷体" pitchFamily="49" charset="-122"/>
                <a:sym typeface="+mn-ea"/>
              </a:rPr>
              <a:t>对内存进行了隔离</a:t>
            </a:r>
            <a:r>
              <a:rPr kumimoji="0" sz="2000" b="0" i="0" u="none" strike="noStrike" kern="1200" cap="none" spc="0" normalizeH="0" baseline="0" noProof="0" dirty="0">
                <a:ln>
                  <a:noFill/>
                </a:ln>
                <a:effectLst/>
                <a:uLnTx/>
                <a:uFillTx/>
                <a:latin typeface="楷体" pitchFamily="49" charset="-122"/>
                <a:ea typeface="楷体" pitchFamily="49" charset="-122"/>
                <a:sym typeface="+mn-ea"/>
              </a:rPr>
              <a:t>，CPU在TEE和REE下执行进程时有各自独立的物理地址空间，通过</a:t>
            </a:r>
            <a:r>
              <a:rPr kumimoji="0" sz="2000" b="0" i="0" u="none" strike="noStrike" kern="1200" cap="none" spc="0" normalizeH="0" baseline="0" noProof="0" dirty="0">
                <a:ln>
                  <a:noFill/>
                </a:ln>
                <a:solidFill>
                  <a:srgbClr val="FF0000"/>
                </a:solidFill>
                <a:effectLst/>
                <a:uLnTx/>
                <a:uFillTx/>
                <a:latin typeface="楷体" pitchFamily="49" charset="-122"/>
                <a:ea typeface="楷体" pitchFamily="49" charset="-122"/>
                <a:sym typeface="+mn-ea"/>
              </a:rPr>
              <a:t>地址空间控制器</a:t>
            </a:r>
            <a:r>
              <a:rPr kumimoji="0" sz="2000" b="0" i="0" u="none" strike="noStrike" kern="1200" cap="none" spc="0" normalizeH="0" baseline="0" noProof="0" dirty="0">
                <a:ln>
                  <a:noFill/>
                </a:ln>
                <a:effectLst/>
                <a:uLnTx/>
                <a:uFillTx/>
                <a:latin typeface="楷体" pitchFamily="49" charset="-122"/>
                <a:ea typeface="楷体" pitchFamily="49" charset="-122"/>
                <a:sym typeface="+mn-ea"/>
              </a:rPr>
              <a:t>（TrustZone Address Space </a:t>
            </a:r>
            <a:r>
              <a:rPr kumimoji="0" sz="2000" b="0" i="0" u="none" strike="noStrike" kern="1200" cap="none" spc="0" normalizeH="0" baseline="0" noProof="0" dirty="0" err="1">
                <a:ln>
                  <a:noFill/>
                </a:ln>
                <a:effectLst/>
                <a:uLnTx/>
                <a:uFillTx/>
                <a:latin typeface="楷体" pitchFamily="49" charset="-122"/>
                <a:ea typeface="楷体" pitchFamily="49" charset="-122"/>
                <a:sym typeface="+mn-ea"/>
              </a:rPr>
              <a:t>Controller，TZASC</a:t>
            </a:r>
            <a:r>
              <a:rPr kumimoji="0" sz="2000" b="0" i="0" u="none" strike="noStrike" kern="1200" cap="none" spc="0" normalizeH="0" baseline="0" noProof="0" dirty="0">
                <a:ln>
                  <a:noFill/>
                </a:ln>
                <a:effectLst/>
                <a:uLnTx/>
                <a:uFillTx/>
                <a:latin typeface="楷体" pitchFamily="49" charset="-122"/>
                <a:ea typeface="楷体" pitchFamily="49" charset="-122"/>
                <a:sym typeface="+mn-ea"/>
              </a:rPr>
              <a:t> ） </a:t>
            </a:r>
            <a:r>
              <a:rPr kumimoji="0" sz="2000" b="0" i="0" u="none" strike="noStrike" kern="1200" cap="none" spc="0" normalizeH="0" baseline="0" noProof="0" dirty="0" err="1">
                <a:ln>
                  <a:noFill/>
                </a:ln>
                <a:effectLst/>
                <a:uLnTx/>
                <a:uFillTx/>
                <a:latin typeface="楷体" pitchFamily="49" charset="-122"/>
                <a:ea typeface="楷体" pitchFamily="49" charset="-122"/>
                <a:sym typeface="+mn-ea"/>
              </a:rPr>
              <a:t>和</a:t>
            </a:r>
            <a:r>
              <a:rPr kumimoji="0" sz="20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存储适配器</a:t>
            </a:r>
            <a:r>
              <a:rPr kumimoji="0" sz="2000" b="0" i="0" u="none" strike="noStrike" kern="1200" cap="none" spc="0" normalizeH="0" baseline="0" noProof="0" dirty="0">
                <a:ln>
                  <a:noFill/>
                </a:ln>
                <a:effectLst/>
                <a:uLnTx/>
                <a:uFillTx/>
                <a:latin typeface="楷体" pitchFamily="49" charset="-122"/>
                <a:ea typeface="楷体" pitchFamily="49" charset="-122"/>
                <a:sym typeface="+mn-ea"/>
              </a:rPr>
              <a:t>(</a:t>
            </a:r>
            <a:r>
              <a:rPr kumimoji="0" sz="2000" b="0" i="0" u="none" strike="noStrike" kern="1200" cap="none" spc="0" normalizeH="0" baseline="0" noProof="0" dirty="0" err="1">
                <a:ln>
                  <a:noFill/>
                </a:ln>
                <a:effectLst/>
                <a:uLnTx/>
                <a:uFillTx/>
                <a:latin typeface="楷体" pitchFamily="49" charset="-122"/>
                <a:ea typeface="楷体" pitchFamily="49" charset="-122"/>
                <a:sym typeface="+mn-ea"/>
              </a:rPr>
              <a:t>TrustZone</a:t>
            </a:r>
            <a:r>
              <a:rPr kumimoji="0" sz="2000" b="0" i="0" u="none" strike="noStrike" kern="1200" cap="none" spc="0" normalizeH="0" baseline="0" noProof="0" dirty="0">
                <a:ln>
                  <a:noFill/>
                </a:ln>
                <a:effectLst/>
                <a:uLnTx/>
                <a:uFillTx/>
                <a:latin typeface="楷体" pitchFamily="49" charset="-122"/>
                <a:ea typeface="楷体" pitchFamily="49" charset="-122"/>
                <a:sym typeface="+mn-ea"/>
              </a:rPr>
              <a:t> Memory </a:t>
            </a:r>
            <a:r>
              <a:rPr kumimoji="0" sz="2000" b="0" i="0" u="none" strike="noStrike" kern="1200" cap="none" spc="0" normalizeH="0" baseline="0" noProof="0" dirty="0" err="1">
                <a:ln>
                  <a:noFill/>
                </a:ln>
                <a:effectLst/>
                <a:uLnTx/>
                <a:uFillTx/>
                <a:latin typeface="楷体" pitchFamily="49" charset="-122"/>
                <a:ea typeface="楷体" pitchFamily="49" charset="-122"/>
                <a:sym typeface="+mn-ea"/>
              </a:rPr>
              <a:t>Adapter，TZMA</a:t>
            </a:r>
            <a:r>
              <a:rPr kumimoji="0" sz="2000" b="0" i="0" u="none" strike="noStrike" kern="1200" cap="none" spc="0" normalizeH="0" baseline="0" noProof="0" dirty="0">
                <a:ln>
                  <a:noFill/>
                </a:ln>
                <a:effectLst/>
                <a:uLnTx/>
                <a:uFillTx/>
                <a:latin typeface="楷体" pitchFamily="49" charset="-122"/>
                <a:ea typeface="楷体" pitchFamily="49" charset="-122"/>
                <a:sym typeface="+mn-ea"/>
              </a:rPr>
              <a:t>)</a:t>
            </a:r>
            <a:r>
              <a:rPr kumimoji="0" sz="2000" b="0" i="0" u="none" strike="noStrike" kern="1200" cap="none" spc="0" normalizeH="0" baseline="0" noProof="0" dirty="0" err="1">
                <a:ln>
                  <a:noFill/>
                </a:ln>
                <a:effectLst/>
                <a:uLnTx/>
                <a:uFillTx/>
                <a:latin typeface="楷体" pitchFamily="49" charset="-122"/>
                <a:ea typeface="楷体" pitchFamily="49" charset="-122"/>
                <a:sym typeface="+mn-ea"/>
              </a:rPr>
              <a:t>实现安全区域划分（前者是AXI</a:t>
            </a:r>
            <a:r>
              <a:rPr kumimoji="0" sz="2000" b="0" i="0" u="none" strike="noStrike" kern="1200" cap="none" spc="0" normalizeH="0" baseline="0" noProof="0" dirty="0">
                <a:ln>
                  <a:noFill/>
                </a:ln>
                <a:effectLst/>
                <a:uLnTx/>
                <a:uFillTx/>
                <a:latin typeface="楷体" pitchFamily="49" charset="-122"/>
                <a:ea typeface="楷体" pitchFamily="49" charset="-122"/>
                <a:sym typeface="+mn-ea"/>
              </a:rPr>
              <a:t> 总线的一个主设备，用来将它的从设备的地址空间划分为一系列内存区间，通过运行在安全环境的安全软件可以将这些区间配置为安全或非安全；后者则负责对片上静态内存RAM </a:t>
            </a:r>
            <a:r>
              <a:rPr kumimoji="0" sz="2000" b="0" i="0" u="none" strike="noStrike" kern="1200" cap="none" spc="0" normalizeH="0" baseline="0" noProof="0" dirty="0" err="1">
                <a:ln>
                  <a:noFill/>
                </a:ln>
                <a:effectLst/>
                <a:uLnTx/>
                <a:uFillTx/>
                <a:latin typeface="楷体" pitchFamily="49" charset="-122"/>
                <a:ea typeface="楷体" pitchFamily="49" charset="-122"/>
                <a:sym typeface="+mn-ea"/>
              </a:rPr>
              <a:t>或片上ROM</a:t>
            </a:r>
            <a:r>
              <a:rPr kumimoji="0" sz="2000" b="0" i="0" u="none" strike="noStrike" kern="1200" cap="none" spc="0" normalizeH="0" baseline="0" noProof="0" dirty="0">
                <a:ln>
                  <a:noFill/>
                </a:ln>
                <a:effectLst/>
                <a:uLnTx/>
                <a:uFillTx/>
                <a:latin typeface="楷体" pitchFamily="49" charset="-122"/>
                <a:ea typeface="楷体" pitchFamily="49" charset="-122"/>
                <a:sym typeface="+mn-ea"/>
              </a:rPr>
              <a:t> </a:t>
            </a:r>
            <a:r>
              <a:rPr kumimoji="0" sz="2000" b="0" i="0" u="none" strike="noStrike" kern="1200" cap="none" spc="0" normalizeH="0" baseline="0" noProof="0" dirty="0" err="1">
                <a:ln>
                  <a:noFill/>
                </a:ln>
                <a:effectLst/>
                <a:uLnTx/>
                <a:uFillTx/>
                <a:latin typeface="楷体" pitchFamily="49" charset="-122"/>
                <a:ea typeface="楷体" pitchFamily="49" charset="-122"/>
                <a:sym typeface="+mn-ea"/>
              </a:rPr>
              <a:t>进行安全分区</a:t>
            </a:r>
            <a:r>
              <a:rPr kumimoji="0" sz="2000" b="0" i="0" u="none" strike="noStrike" kern="1200" cap="none" spc="0" normalizeH="0" baseline="0" noProof="0" dirty="0">
                <a:ln>
                  <a:noFill/>
                </a:ln>
                <a:effectLst/>
                <a:uLnTx/>
                <a:uFillTx/>
                <a:latin typeface="楷体" pitchFamily="49" charset="-122"/>
                <a:ea typeface="楷体" pitchFamily="49" charset="-122"/>
                <a:sym typeface="+mn-ea"/>
              </a:rPr>
              <a:t>），</a:t>
            </a:r>
            <a:r>
              <a:rPr kumimoji="0" sz="2000" b="0" i="0" u="none" strike="noStrike" kern="1200" cap="none" spc="0" normalizeH="0" baseline="0" noProof="0" dirty="0" err="1">
                <a:ln>
                  <a:noFill/>
                </a:ln>
                <a:effectLst/>
                <a:uLnTx/>
                <a:uFillTx/>
                <a:latin typeface="楷体" pitchFamily="49" charset="-122"/>
                <a:ea typeface="楷体" pitchFamily="49" charset="-122"/>
                <a:sym typeface="+mn-ea"/>
              </a:rPr>
              <a:t>REE只能访问普通环境对应的物理地址空间，TEE可以访问两个环境的物理地址空间</a:t>
            </a:r>
            <a:r>
              <a:rPr kumimoji="0" sz="2000" b="0" i="0" u="none" strike="noStrike" kern="1200" cap="none" spc="0" normalizeH="0" baseline="0" noProof="0" dirty="0">
                <a:ln>
                  <a:noFill/>
                </a:ln>
                <a:effectLst/>
                <a:uLnTx/>
                <a:uFillTx/>
                <a:latin typeface="楷体" pitchFamily="49" charset="-122"/>
                <a:ea typeface="楷体" pitchFamily="49" charset="-122"/>
                <a:sym typeface="+mn-ea"/>
              </a:rPr>
              <a:t>。</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pic>
        <p:nvPicPr>
          <p:cNvPr id="4" name="图片 5"/>
          <p:cNvPicPr/>
          <p:nvPr/>
        </p:nvPicPr>
        <p:blipFill>
          <a:blip r:embed="rId2" cstate="print"/>
          <a:stretch>
            <a:fillRect/>
          </a:stretch>
        </p:blipFill>
        <p:spPr>
          <a:xfrm>
            <a:off x="550827" y="1124744"/>
            <a:ext cx="8064896" cy="5112568"/>
          </a:xfrm>
          <a:prstGeom prst="rect">
            <a:avLst/>
          </a:prstGeom>
        </p:spPr>
      </p:pic>
    </p:spTree>
    <p:extLst>
      <p:ext uri="{BB962C8B-B14F-4D97-AF65-F5344CB8AC3E}">
        <p14:creationId xmlns:p14="http://schemas.microsoft.com/office/powerpoint/2010/main" xmlns="" val="11702252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pic>
        <p:nvPicPr>
          <p:cNvPr id="442370" name="Picture 2" descr="TrustZone-Tier-3-l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1412776"/>
            <a:ext cx="8856984" cy="414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9513257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pic>
        <p:nvPicPr>
          <p:cNvPr id="5" name="图片 6"/>
          <p:cNvPicPr/>
          <p:nvPr/>
        </p:nvPicPr>
        <p:blipFill>
          <a:blip r:embed="rId2" cstate="print"/>
          <a:stretch>
            <a:fillRect/>
          </a:stretch>
        </p:blipFill>
        <p:spPr>
          <a:xfrm>
            <a:off x="611560" y="1196752"/>
            <a:ext cx="7848872" cy="4824536"/>
          </a:xfrm>
          <a:prstGeom prst="rect">
            <a:avLst/>
          </a:prstGeom>
        </p:spPr>
      </p:pic>
    </p:spTree>
    <p:extLst>
      <p:ext uri="{BB962C8B-B14F-4D97-AF65-F5344CB8AC3E}">
        <p14:creationId xmlns:p14="http://schemas.microsoft.com/office/powerpoint/2010/main" xmlns="" val="111873823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sz="2400" b="0" noProof="0" dirty="0" err="1">
                <a:ln>
                  <a:noFill/>
                </a:ln>
                <a:effectLst/>
                <a:uLnTx/>
                <a:uFillTx/>
                <a:latin typeface="楷体" pitchFamily="49" charset="-122"/>
                <a:ea typeface="楷体" pitchFamily="49" charset="-122"/>
                <a:sym typeface="+mn-ea"/>
              </a:rPr>
              <a:t>TrustZone技术硬件</a:t>
            </a:r>
            <a:r>
              <a:rPr lang="zh-CN" altLang="en-US" sz="2400" b="0" noProof="0" dirty="0">
                <a:ln>
                  <a:noFill/>
                </a:ln>
                <a:effectLst/>
                <a:uLnTx/>
                <a:uFillTx/>
                <a:latin typeface="楷体" pitchFamily="49" charset="-122"/>
                <a:ea typeface="楷体" pitchFamily="49" charset="-122"/>
                <a:sym typeface="+mn-ea"/>
              </a:rPr>
              <a:t>架构</a:t>
            </a:r>
            <a:r>
              <a:rPr sz="2400" b="0" noProof="0" dirty="0">
                <a:ln>
                  <a:noFill/>
                </a:ln>
                <a:effectLst/>
                <a:uLnTx/>
                <a:uFillTx/>
                <a:latin typeface="楷体" pitchFamily="49" charset="-122"/>
                <a:ea typeface="楷体" pitchFamily="49" charset="-122"/>
                <a:sym typeface="+mn-ea"/>
              </a:rPr>
              <a:t>——</a:t>
            </a:r>
            <a:r>
              <a:rPr sz="2400" b="0" noProof="0" dirty="0" err="1">
                <a:ln>
                  <a:noFill/>
                </a:ln>
                <a:effectLst/>
                <a:uLnTx/>
                <a:uFillTx/>
                <a:latin typeface="楷体" pitchFamily="49" charset="-122"/>
                <a:ea typeface="楷体" pitchFamily="49" charset="-122"/>
                <a:sym typeface="+mn-ea"/>
              </a:rPr>
              <a:t>安全扩展</a:t>
            </a:r>
            <a:r>
              <a:rPr kumimoji="0" sz="2400" b="0" i="0" u="none" strike="noStrike" kern="1200" cap="none" spc="0" normalizeH="0" baseline="0" noProof="0" dirty="0">
                <a:ln>
                  <a:noFill/>
                </a:ln>
                <a:solidFill>
                  <a:schemeClr val="tx1"/>
                </a:solidFill>
                <a:effectLst/>
                <a:uLnTx/>
                <a:uFillTx/>
                <a:latin typeface="楷体" pitchFamily="49" charset="-122"/>
                <a:ea typeface="楷体" pitchFamily="49" charset="-122"/>
                <a:sym typeface="+mn-ea"/>
              </a:rPr>
              <a:t>   </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sz="2400" b="0" i="0" u="none" strike="noStrike" kern="1200" cap="none" spc="0" normalizeH="0" baseline="0" noProof="0" dirty="0" err="1">
                <a:ln>
                  <a:noFill/>
                </a:ln>
                <a:effectLst/>
                <a:uLnTx/>
                <a:uFillTx/>
                <a:latin typeface="楷体" pitchFamily="49" charset="-122"/>
                <a:ea typeface="楷体" pitchFamily="49" charset="-122"/>
                <a:sym typeface="+mn-ea"/>
              </a:rPr>
              <a:t>TrustZone技术在硬件安全扩展具有较明显的优势，它能够为</a:t>
            </a:r>
            <a:r>
              <a:rPr kumimoji="0" sz="2400" b="0" i="0" u="none" strike="noStrike" kern="1200" cap="none" spc="0" normalizeH="0" baseline="0" noProof="0" dirty="0" err="1">
                <a:ln>
                  <a:noFill/>
                </a:ln>
                <a:solidFill>
                  <a:srgbClr val="FF0000"/>
                </a:solidFill>
                <a:effectLst/>
                <a:uLnTx/>
                <a:uFillTx/>
                <a:latin typeface="楷体" pitchFamily="49" charset="-122"/>
                <a:ea typeface="楷体" pitchFamily="49" charset="-122"/>
                <a:sym typeface="+mn-ea"/>
              </a:rPr>
              <a:t>在其上运行的操作系统</a:t>
            </a:r>
            <a:r>
              <a:rPr kumimoji="0" sz="2400" b="0" i="0" u="none" strike="noStrike" kern="1200" cap="none" spc="0" normalizeH="0" baseline="0" noProof="0" dirty="0" err="1">
                <a:ln>
                  <a:noFill/>
                </a:ln>
                <a:effectLst/>
                <a:uLnTx/>
                <a:uFillTx/>
                <a:latin typeface="楷体" pitchFamily="49" charset="-122"/>
                <a:ea typeface="楷体" pitchFamily="49" charset="-122"/>
                <a:sym typeface="+mn-ea"/>
              </a:rPr>
              <a:t>，比如Palm</a:t>
            </a:r>
            <a:r>
              <a:rPr kumimoji="0" sz="2400" b="0" i="0" u="none" strike="noStrike" kern="1200" cap="none" spc="0" normalizeH="0" baseline="0" noProof="0" dirty="0">
                <a:ln>
                  <a:noFill/>
                </a:ln>
                <a:effectLst/>
                <a:uLnTx/>
                <a:uFillTx/>
                <a:latin typeface="楷体" pitchFamily="49" charset="-122"/>
                <a:ea typeface="楷体" pitchFamily="49" charset="-122"/>
                <a:sym typeface="+mn-ea"/>
              </a:rPr>
              <a:t> </a:t>
            </a:r>
            <a:r>
              <a:rPr kumimoji="0" sz="2400" b="0" i="0" u="none" strike="noStrike" kern="1200" cap="none" spc="0" normalizeH="0" baseline="0" noProof="0" dirty="0" err="1">
                <a:ln>
                  <a:noFill/>
                </a:ln>
                <a:effectLst/>
                <a:uLnTx/>
                <a:uFillTx/>
                <a:latin typeface="楷体" pitchFamily="49" charset="-122"/>
                <a:ea typeface="楷体" pitchFamily="49" charset="-122"/>
                <a:sym typeface="+mn-ea"/>
              </a:rPr>
              <a:t>OS、Linux</a:t>
            </a:r>
            <a:r>
              <a:rPr kumimoji="0" lang="zh-CN" altLang="en-US" sz="2400" b="0" i="0" u="none" strike="noStrike" kern="1200" cap="none" spc="0" normalizeH="0" baseline="0" noProof="0" dirty="0">
                <a:ln>
                  <a:noFill/>
                </a:ln>
                <a:effectLst/>
                <a:uLnTx/>
                <a:uFillTx/>
                <a:latin typeface="楷体" pitchFamily="49" charset="-122"/>
                <a:ea typeface="楷体" pitchFamily="49" charset="-122"/>
                <a:sym typeface="+mn-ea"/>
              </a:rPr>
              <a:t>、</a:t>
            </a:r>
            <a:r>
              <a:rPr kumimoji="0" sz="2400" b="0" i="0" u="none" strike="noStrike" kern="1200" cap="none" spc="0" normalizeH="0" baseline="0" noProof="0" dirty="0" err="1">
                <a:ln>
                  <a:noFill/>
                </a:ln>
                <a:effectLst/>
                <a:uLnTx/>
                <a:uFillTx/>
                <a:latin typeface="楷体" pitchFamily="49" charset="-122"/>
                <a:ea typeface="楷体" pitchFamily="49" charset="-122"/>
                <a:sym typeface="+mn-ea"/>
              </a:rPr>
              <a:t>Symbian</a:t>
            </a:r>
            <a:r>
              <a:rPr kumimoji="0" sz="2400" b="0" i="0" u="none" strike="noStrike" kern="1200" cap="none" spc="0" normalizeH="0" baseline="0" noProof="0" dirty="0">
                <a:ln>
                  <a:noFill/>
                </a:ln>
                <a:effectLst/>
                <a:uLnTx/>
                <a:uFillTx/>
                <a:latin typeface="楷体" pitchFamily="49" charset="-122"/>
                <a:ea typeface="楷体" pitchFamily="49" charset="-122"/>
                <a:sym typeface="+mn-ea"/>
              </a:rPr>
              <a:t> </a:t>
            </a:r>
            <a:r>
              <a:rPr kumimoji="0" sz="2400" b="0" i="0" u="none" strike="noStrike" kern="1200" cap="none" spc="0" normalizeH="0" baseline="0" noProof="0" dirty="0" err="1">
                <a:ln>
                  <a:noFill/>
                </a:ln>
                <a:effectLst/>
                <a:uLnTx/>
                <a:uFillTx/>
                <a:latin typeface="楷体" pitchFamily="49" charset="-122"/>
                <a:ea typeface="楷体" pitchFamily="49" charset="-122"/>
                <a:sym typeface="+mn-ea"/>
              </a:rPr>
              <a:t>OS和Windows</a:t>
            </a:r>
            <a:r>
              <a:rPr kumimoji="0" sz="2400" b="0" i="0" u="none" strike="noStrike" kern="1200" cap="none" spc="0" normalizeH="0" baseline="0" noProof="0" dirty="0">
                <a:ln>
                  <a:noFill/>
                </a:ln>
                <a:effectLst/>
                <a:uLnTx/>
                <a:uFillTx/>
                <a:latin typeface="楷体" pitchFamily="49" charset="-122"/>
                <a:ea typeface="楷体" pitchFamily="49" charset="-122"/>
                <a:sym typeface="+mn-ea"/>
              </a:rPr>
              <a:t> CE等，提供一个系统范围的安全硬件架构基础，而</a:t>
            </a:r>
            <a:r>
              <a:rPr kumimoji="0" sz="2400" b="0" i="0" u="none" strike="noStrike" kern="1200" cap="none" spc="0" normalizeH="0" baseline="0" noProof="0" dirty="0">
                <a:ln>
                  <a:noFill/>
                </a:ln>
                <a:solidFill>
                  <a:srgbClr val="FF0000"/>
                </a:solidFill>
                <a:effectLst/>
                <a:uLnTx/>
                <a:uFillTx/>
                <a:latin typeface="楷体" pitchFamily="49" charset="-122"/>
                <a:ea typeface="楷体" pitchFamily="49" charset="-122"/>
                <a:sym typeface="+mn-ea"/>
              </a:rPr>
              <a:t>对系统的功耗、性能和面积的影响很小</a:t>
            </a:r>
            <a:r>
              <a:rPr kumimoji="0" sz="2400" b="0" i="0" u="none" strike="noStrike" kern="1200" cap="none" spc="0" normalizeH="0" baseline="0" noProof="0" dirty="0">
                <a:ln>
                  <a:noFill/>
                </a:ln>
                <a:effectLst/>
                <a:uLnTx/>
                <a:uFillTx/>
                <a:latin typeface="楷体" pitchFamily="49" charset="-122"/>
                <a:ea typeface="楷体" pitchFamily="49" charset="-122"/>
                <a:sym typeface="+mn-ea"/>
              </a:rPr>
              <a:t>，并已作为一个开放式安全架构和可信硬件平台受到业界的广泛认可</a:t>
            </a:r>
            <a:r>
              <a:rPr kumimoji="0" lang="zh-CN" altLang="en-US" sz="2400" b="0" i="0" u="none" strike="noStrike" kern="1200" cap="none" spc="0" normalizeH="0" baseline="0" noProof="0" dirty="0">
                <a:ln>
                  <a:noFill/>
                </a:ln>
                <a:effectLst/>
                <a:uLnTx/>
                <a:uFillTx/>
                <a:latin typeface="楷体" pitchFamily="49" charset="-122"/>
                <a:ea typeface="楷体" pitchFamily="49" charset="-122"/>
                <a:sym typeface="+mn-ea"/>
              </a:rPr>
              <a:t>。</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990600"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1785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grpSp>
      <p:grpSp>
        <p:nvGrpSpPr>
          <p:cNvPr id="3" name="Group 6"/>
          <p:cNvGrpSpPr/>
          <p:nvPr/>
        </p:nvGrpSpPr>
        <p:grpSpPr bwMode="auto">
          <a:xfrm>
            <a:off x="1785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6" name="Line 10"/>
          <p:cNvSpPr>
            <a:spLocks noChangeShapeType="1"/>
          </p:cNvSpPr>
          <p:nvPr/>
        </p:nvSpPr>
        <p:spPr bwMode="auto">
          <a:xfrm>
            <a:off x="2395518" y="22955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sp>
        <p:nvSpPr>
          <p:cNvPr id="148" name="Text Box 12"/>
          <p:cNvSpPr txBox="1">
            <a:spLocks noChangeArrowheads="1"/>
          </p:cNvSpPr>
          <p:nvPr/>
        </p:nvSpPr>
        <p:spPr bwMode="gray">
          <a:xfrm>
            <a:off x="1982768" y="17843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0000"/>
                </a:solidFill>
                <a:effectLst/>
                <a:uLnTx/>
                <a:uFillTx/>
              </a:rPr>
              <a:t>1</a:t>
            </a:r>
          </a:p>
        </p:txBody>
      </p:sp>
      <p:sp>
        <p:nvSpPr>
          <p:cNvPr id="149" name="Line 13"/>
          <p:cNvSpPr>
            <a:spLocks noChangeShapeType="1"/>
          </p:cNvSpPr>
          <p:nvPr/>
        </p:nvSpPr>
        <p:spPr bwMode="auto">
          <a:xfrm>
            <a:off x="2395518" y="32099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Text Box 14"/>
          <p:cNvSpPr txBox="1">
            <a:spLocks noChangeArrowheads="1"/>
          </p:cNvSpPr>
          <p:nvPr/>
        </p:nvSpPr>
        <p:spPr bwMode="auto">
          <a:xfrm>
            <a:off x="3195391" y="1784290"/>
            <a:ext cx="2879090" cy="483235"/>
          </a:xfrm>
          <a:prstGeom prst="rect">
            <a:avLst/>
          </a:prstGeom>
          <a:noFill/>
          <a:ln w="9525" algn="ctr">
            <a:noFill/>
            <a:miter lim="800000"/>
          </a:ln>
        </p:spPr>
        <p:txBody>
          <a:bodyPr wrap="none">
            <a:spAutoFit/>
          </a:bodyPr>
          <a:lstStyle/>
          <a:p>
            <a:pPr eaLnBrk="0" fontAlgn="auto" hangingPunct="0">
              <a:spcBef>
                <a:spcPts val="0"/>
              </a:spcBef>
              <a:spcAft>
                <a:spcPts val="0"/>
              </a:spcAft>
              <a:defRPr/>
            </a:pPr>
            <a:r>
              <a:rPr lang="en-US" altLang="zh-CN" sz="2400" kern="0" dirty="0">
                <a:solidFill>
                  <a:srgbClr val="FF0000"/>
                </a:solidFill>
                <a:latin typeface="微软雅黑" panose="020B0503020204020204" pitchFamily="34" charset="-122"/>
                <a:ea typeface="微软雅黑" panose="020B0503020204020204" pitchFamily="34" charset="-122"/>
              </a:rPr>
              <a:t>TrustZone</a:t>
            </a:r>
            <a:r>
              <a:rPr lang="zh-CN" altLang="en-US" sz="2400" kern="0" dirty="0">
                <a:solidFill>
                  <a:srgbClr val="FF0000"/>
                </a:solidFill>
                <a:latin typeface="微软雅黑" panose="020B0503020204020204" pitchFamily="34" charset="-122"/>
                <a:ea typeface="微软雅黑" panose="020B0503020204020204" pitchFamily="34" charset="-122"/>
              </a:rPr>
              <a:t>技术简介</a:t>
            </a:r>
          </a:p>
        </p:txBody>
      </p:sp>
      <p:sp>
        <p:nvSpPr>
          <p:cNvPr id="151" name="Text Box 15"/>
          <p:cNvSpPr txBox="1">
            <a:spLocks noChangeArrowheads="1"/>
          </p:cNvSpPr>
          <p:nvPr/>
        </p:nvSpPr>
        <p:spPr bwMode="gray">
          <a:xfrm>
            <a:off x="1982768" y="26987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2</a:t>
            </a:r>
          </a:p>
        </p:txBody>
      </p:sp>
      <p:grpSp>
        <p:nvGrpSpPr>
          <p:cNvPr id="4" name="Group 16"/>
          <p:cNvGrpSpPr/>
          <p:nvPr/>
        </p:nvGrpSpPr>
        <p:grpSpPr bwMode="auto">
          <a:xfrm>
            <a:off x="1785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 name="Group 20"/>
          <p:cNvGrpSpPr/>
          <p:nvPr/>
        </p:nvGrpSpPr>
        <p:grpSpPr bwMode="auto">
          <a:xfrm>
            <a:off x="1785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60" name="Line 24"/>
          <p:cNvSpPr>
            <a:spLocks noChangeShapeType="1"/>
          </p:cNvSpPr>
          <p:nvPr/>
        </p:nvSpPr>
        <p:spPr bwMode="auto">
          <a:xfrm>
            <a:off x="2395518" y="41021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Text Box 25"/>
          <p:cNvSpPr txBox="1">
            <a:spLocks noChangeArrowheads="1"/>
          </p:cNvSpPr>
          <p:nvPr/>
        </p:nvSpPr>
        <p:spPr bwMode="auto">
          <a:xfrm>
            <a:off x="3195308" y="2672874"/>
            <a:ext cx="440309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en-US" altLang="zh-CN" sz="2400" kern="0" dirty="0">
                <a:solidFill>
                  <a:srgbClr val="000000"/>
                </a:solidFill>
                <a:latin typeface="微软雅黑" panose="020B0503020204020204" pitchFamily="34" charset="-122"/>
                <a:ea typeface="微软雅黑" panose="020B0503020204020204" pitchFamily="34" charset="-122"/>
              </a:rPr>
              <a:t>TrustZone</a:t>
            </a:r>
            <a:r>
              <a:rPr lang="zh-CN" altLang="en-US" sz="2400" kern="0" dirty="0">
                <a:solidFill>
                  <a:srgbClr val="000000"/>
                </a:solidFill>
                <a:latin typeface="微软雅黑" panose="020B0503020204020204" pitchFamily="34" charset="-122"/>
                <a:ea typeface="微软雅黑" panose="020B0503020204020204" pitchFamily="34" charset="-122"/>
              </a:rPr>
              <a:t>技术安全实现与应用</a:t>
            </a:r>
          </a:p>
        </p:txBody>
      </p:sp>
      <p:sp>
        <p:nvSpPr>
          <p:cNvPr id="162" name="Text Box 26"/>
          <p:cNvSpPr txBox="1">
            <a:spLocks noChangeArrowheads="1"/>
          </p:cNvSpPr>
          <p:nvPr/>
        </p:nvSpPr>
        <p:spPr bwMode="gray">
          <a:xfrm>
            <a:off x="1982768" y="35909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3</a:t>
            </a:r>
          </a:p>
        </p:txBody>
      </p:sp>
      <p:sp>
        <p:nvSpPr>
          <p:cNvPr id="163" name="Line 27"/>
          <p:cNvSpPr>
            <a:spLocks noChangeShapeType="1"/>
          </p:cNvSpPr>
          <p:nvPr/>
        </p:nvSpPr>
        <p:spPr bwMode="auto">
          <a:xfrm>
            <a:off x="2395518" y="50165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Text Box 28"/>
          <p:cNvSpPr txBox="1">
            <a:spLocks noChangeArrowheads="1"/>
          </p:cNvSpPr>
          <p:nvPr/>
        </p:nvSpPr>
        <p:spPr bwMode="auto">
          <a:xfrm>
            <a:off x="3195192" y="3624150"/>
            <a:ext cx="4142740" cy="483235"/>
          </a:xfrm>
          <a:prstGeom prst="rect">
            <a:avLst/>
          </a:prstGeom>
          <a:noFill/>
          <a:ln w="9525" algn="ctr">
            <a:noFill/>
            <a:miter lim="800000"/>
          </a:ln>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defRPr/>
            </a:pPr>
            <a:r>
              <a:rPr lang="zh-CN" altLang="en-US" sz="2400" dirty="0">
                <a:latin typeface="微软雅黑" panose="020B0503020204020204" pitchFamily="34" charset="-122"/>
                <a:ea typeface="微软雅黑" panose="020B0503020204020204" pitchFamily="34" charset="-122"/>
                <a:sym typeface="+mn-ea"/>
              </a:rPr>
              <a:t>基于</a:t>
            </a:r>
            <a:r>
              <a:rPr lang="en-US" altLang="zh-CN" sz="2400" dirty="0">
                <a:latin typeface="微软雅黑" panose="020B0503020204020204" pitchFamily="34" charset="-122"/>
                <a:ea typeface="微软雅黑" panose="020B0503020204020204" pitchFamily="34" charset="-122"/>
                <a:sym typeface="+mn-ea"/>
              </a:rPr>
              <a:t>ARM </a:t>
            </a:r>
            <a:r>
              <a:rPr lang="en-US" altLang="zh-CN" sz="2400" dirty="0" err="1">
                <a:latin typeface="微软雅黑" panose="020B0503020204020204" pitchFamily="34" charset="-122"/>
                <a:ea typeface="微软雅黑" panose="020B0503020204020204" pitchFamily="34" charset="-122"/>
                <a:sym typeface="+mn-ea"/>
              </a:rPr>
              <a:t>Trustzone</a:t>
            </a:r>
            <a:r>
              <a:rPr lang="zh-CN" altLang="en-US" sz="2400" dirty="0">
                <a:latin typeface="微软雅黑" panose="020B0503020204020204" pitchFamily="34" charset="-122"/>
                <a:ea typeface="微软雅黑" panose="020B0503020204020204" pitchFamily="34" charset="-122"/>
                <a:sym typeface="+mn-ea"/>
              </a:rPr>
              <a:t>的</a:t>
            </a:r>
            <a:r>
              <a:rPr lang="en-US" altLang="zh-CN" sz="2400" dirty="0">
                <a:latin typeface="微软雅黑" panose="020B0503020204020204" pitchFamily="34" charset="-122"/>
                <a:ea typeface="微软雅黑" panose="020B0503020204020204" pitchFamily="34" charset="-122"/>
                <a:sym typeface="+mn-ea"/>
              </a:rPr>
              <a:t>STPM</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165" name="Text Box 29"/>
          <p:cNvSpPr txBox="1">
            <a:spLocks noChangeArrowheads="1"/>
          </p:cNvSpPr>
          <p:nvPr/>
        </p:nvSpPr>
        <p:spPr bwMode="gray">
          <a:xfrm>
            <a:off x="1982768" y="45053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4</a:t>
            </a:r>
          </a:p>
        </p:txBody>
      </p:sp>
      <p:sp>
        <p:nvSpPr>
          <p:cNvPr id="31" name="Text Box 28"/>
          <p:cNvSpPr txBox="1">
            <a:spLocks noChangeArrowheads="1"/>
          </p:cNvSpPr>
          <p:nvPr/>
        </p:nvSpPr>
        <p:spPr bwMode="auto">
          <a:xfrm>
            <a:off x="3196333" y="4406801"/>
            <a:ext cx="3197860" cy="483235"/>
          </a:xfrm>
          <a:prstGeom prst="rect">
            <a:avLst/>
          </a:prstGeom>
          <a:noFill/>
          <a:ln w="9525" algn="ctr">
            <a:noFill/>
            <a:miter lim="800000"/>
          </a:ln>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defRPr/>
            </a:pPr>
            <a:r>
              <a:rPr lang="en-US" altLang="zh-CN" sz="2400" dirty="0" smtClean="0">
                <a:solidFill>
                  <a:schemeClr val="accent4">
                    <a:lumMod val="90000"/>
                    <a:lumOff val="10000"/>
                  </a:schemeClr>
                </a:solidFill>
                <a:latin typeface="微软雅黑" panose="020B0503020204020204" pitchFamily="34" charset="-122"/>
                <a:ea typeface="微软雅黑" panose="020B0503020204020204" pitchFamily="34" charset="-122"/>
                <a:sym typeface="+mn-ea"/>
              </a:rPr>
              <a:t>ARM V8</a:t>
            </a:r>
            <a:r>
              <a:rPr lang="zh-CN" altLang="en-US" sz="2400" dirty="0" smtClean="0">
                <a:solidFill>
                  <a:schemeClr val="accent4">
                    <a:lumMod val="90000"/>
                    <a:lumOff val="10000"/>
                  </a:schemeClr>
                </a:solidFill>
                <a:latin typeface="微软雅黑" panose="020B0503020204020204" pitchFamily="34" charset="-122"/>
                <a:ea typeface="微软雅黑" panose="020B0503020204020204" pitchFamily="34" charset="-122"/>
                <a:sym typeface="+mn-ea"/>
              </a:rPr>
              <a:t>安全技术研究</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2.2</a:t>
            </a:r>
            <a:r>
              <a:rPr lang="zh-CN" altLang="en-US" sz="3200" dirty="0">
                <a:solidFill>
                  <a:schemeClr val="tx1"/>
                </a:solidFill>
              </a:rPr>
              <a:t>TrustZone技术的软件架构</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sz="2400" b="0" noProof="0">
                <a:ln>
                  <a:noFill/>
                </a:ln>
                <a:effectLst/>
                <a:uLnTx/>
                <a:uFillTx/>
                <a:latin typeface="微软雅黑" panose="020B0503020204020204" pitchFamily="34" charset="-122"/>
                <a:ea typeface="微软雅黑" panose="020B0503020204020204" pitchFamily="34" charset="-122"/>
                <a:sym typeface="+mn-ea"/>
              </a:rPr>
              <a:t>TrustZone技术</a:t>
            </a:r>
            <a:r>
              <a:rPr lang="zh-CN" altLang="en-US" sz="2400" b="0" noProof="0">
                <a:ln>
                  <a:noFill/>
                </a:ln>
                <a:effectLst/>
                <a:uLnTx/>
                <a:uFillTx/>
                <a:latin typeface="微软雅黑" panose="020B0503020204020204" pitchFamily="34" charset="-122"/>
                <a:ea typeface="微软雅黑" panose="020B0503020204020204" pitchFamily="34" charset="-122"/>
                <a:sym typeface="+mn-ea"/>
              </a:rPr>
              <a:t>软件架构图</a:t>
            </a:r>
          </a:p>
        </p:txBody>
      </p:sp>
      <p:pic>
        <p:nvPicPr>
          <p:cNvPr id="3" name="图片 -2147482613" descr="IMG_257"/>
          <p:cNvPicPr>
            <a:picLocks noChangeAspect="1"/>
          </p:cNvPicPr>
          <p:nvPr/>
        </p:nvPicPr>
        <p:blipFill>
          <a:blip r:embed="rId2" cstate="print"/>
          <a:stretch>
            <a:fillRect/>
          </a:stretch>
        </p:blipFill>
        <p:spPr>
          <a:xfrm>
            <a:off x="856615" y="1759585"/>
            <a:ext cx="7174865" cy="4170680"/>
          </a:xfrm>
          <a:prstGeom prst="rect">
            <a:avLst/>
          </a:prstGeom>
          <a:noFill/>
          <a:ln w="9525">
            <a:noFill/>
          </a:ln>
        </p:spPr>
      </p:pic>
      <p:sp>
        <p:nvSpPr>
          <p:cNvPr id="2" name="文本框 1"/>
          <p:cNvSpPr txBox="1"/>
          <p:nvPr/>
        </p:nvSpPr>
        <p:spPr>
          <a:xfrm>
            <a:off x="162560" y="5930265"/>
            <a:ext cx="8905002" cy="400110"/>
          </a:xfrm>
          <a:prstGeom prst="rect">
            <a:avLst/>
          </a:prstGeom>
          <a:noFill/>
        </p:spPr>
        <p:txBody>
          <a:bodyPr wrap="none" rtlCol="0">
            <a:spAutoFit/>
          </a:bodyPr>
          <a:lstStyle/>
          <a:p>
            <a:pPr algn="l"/>
            <a:r>
              <a:rPr lang="zh-CN" altLang="en-US" sz="2000" dirty="0">
                <a:latin typeface="楷体" pitchFamily="49" charset="-122"/>
                <a:ea typeface="楷体" pitchFamily="49" charset="-122"/>
              </a:rPr>
              <a:t>安全世界的执行环境要管理用户模式的服务和应用，并给它们提供编程接口。</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2.2</a:t>
            </a:r>
            <a:r>
              <a:rPr lang="zh-CN" altLang="en-US" sz="3200" dirty="0">
                <a:solidFill>
                  <a:schemeClr val="tx1"/>
                </a:solidFill>
              </a:rPr>
              <a:t>TrustZone技术的软件架构</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endParaRPr kumimoji="0"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ea"/>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sz="2400" b="0" i="0" u="none" strike="noStrike" kern="1200" cap="none" spc="0" normalizeH="0" baseline="0" noProof="0" dirty="0" err="1">
                <a:ln>
                  <a:noFill/>
                </a:ln>
                <a:effectLst/>
                <a:uLnTx/>
                <a:uFillTx/>
                <a:latin typeface="楷体" pitchFamily="49" charset="-122"/>
                <a:ea typeface="楷体" pitchFamily="49" charset="-122"/>
                <a:sym typeface="+mn-ea"/>
              </a:rPr>
              <a:t>为了实现安全性的要求，TrustZone形成了TOS和ROS同时运行在CPU上的两套操作系统</a:t>
            </a:r>
            <a:r>
              <a:rPr kumimoji="0" sz="2400" b="0" i="0" u="none" strike="noStrike" kern="1200" cap="none" spc="0" normalizeH="0" baseline="0" noProof="0" dirty="0">
                <a:ln>
                  <a:noFill/>
                </a:ln>
                <a:effectLst/>
                <a:uLnTx/>
                <a:uFillTx/>
                <a:latin typeface="楷体" pitchFamily="49" charset="-122"/>
                <a:ea typeface="楷体" pitchFamily="49" charset="-122"/>
                <a:sym typeface="+mn-ea"/>
              </a:rPr>
              <a:t>。TrustZone启动时，</a:t>
            </a:r>
            <a:r>
              <a:rPr kumimoji="0" sz="2400" b="0" i="0" u="none" strike="noStrike" kern="1200" cap="none" spc="0" normalizeH="0" baseline="0" noProof="0" dirty="0">
                <a:ln>
                  <a:noFill/>
                </a:ln>
                <a:solidFill>
                  <a:srgbClr val="FF0000"/>
                </a:solidFill>
                <a:effectLst/>
                <a:uLnTx/>
                <a:uFillTx/>
                <a:latin typeface="楷体" pitchFamily="49" charset="-122"/>
                <a:ea typeface="楷体" pitchFamily="49" charset="-122"/>
                <a:sym typeface="+mn-ea"/>
              </a:rPr>
              <a:t>安全引导程序</a:t>
            </a:r>
            <a:r>
              <a:rPr kumimoji="0" sz="2400" b="0" i="0" u="none" strike="noStrike" kern="1200" cap="none" spc="0" normalizeH="0" baseline="0" noProof="0" dirty="0">
                <a:ln>
                  <a:noFill/>
                </a:ln>
                <a:effectLst/>
                <a:uLnTx/>
                <a:uFillTx/>
                <a:latin typeface="楷体" pitchFamily="49" charset="-122"/>
                <a:ea typeface="楷体" pitchFamily="49" charset="-122"/>
                <a:sym typeface="+mn-ea"/>
              </a:rPr>
              <a:t>从SoC的Rom中运行，进入TEE执行环境初始化，并启动TOS，逐级检查TOS各阶段的关键代码以保证TOS完整性；随后运行REE的引导程序，并启动ROS，至此完成整个系统的安全引导过程。</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2.2</a:t>
            </a:r>
            <a:r>
              <a:rPr lang="zh-CN" altLang="en-US" sz="3200" dirty="0">
                <a:solidFill>
                  <a:schemeClr val="tx1"/>
                </a:solidFill>
              </a:rPr>
              <a:t>TrustZone技术的软件架构</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sz="2400" b="0" noProof="0">
                <a:ln>
                  <a:noFill/>
                </a:ln>
                <a:effectLst/>
                <a:uLnTx/>
                <a:uFillTx/>
                <a:latin typeface="微软雅黑" panose="020B0503020204020204" pitchFamily="34" charset="-122"/>
                <a:ea typeface="微软雅黑" panose="020B0503020204020204" pitchFamily="34" charset="-122"/>
                <a:sym typeface="+mn-ea"/>
              </a:rPr>
              <a:t>TrustZone</a:t>
            </a:r>
            <a:r>
              <a:rPr lang="zh-CN" altLang="en-US" sz="2400" b="0" noProof="0">
                <a:ln>
                  <a:noFill/>
                </a:ln>
                <a:effectLst/>
                <a:uLnTx/>
                <a:uFillTx/>
                <a:latin typeface="微软雅黑" panose="020B0503020204020204" pitchFamily="34" charset="-122"/>
                <a:ea typeface="微软雅黑" panose="020B0503020204020204" pitchFamily="34" charset="-122"/>
                <a:sym typeface="+mn-ea"/>
              </a:rPr>
              <a:t>安全启动顺序</a:t>
            </a:r>
          </a:p>
        </p:txBody>
      </p:sp>
      <p:pic>
        <p:nvPicPr>
          <p:cNvPr id="2" name="图片 -2147482610" descr="IMG_260"/>
          <p:cNvPicPr>
            <a:picLocks noChangeAspect="1"/>
          </p:cNvPicPr>
          <p:nvPr/>
        </p:nvPicPr>
        <p:blipFill>
          <a:blip r:embed="rId2" cstate="print"/>
          <a:stretch>
            <a:fillRect/>
          </a:stretch>
        </p:blipFill>
        <p:spPr>
          <a:xfrm>
            <a:off x="1402080" y="1720850"/>
            <a:ext cx="5618192" cy="4703287"/>
          </a:xfrm>
          <a:prstGeom prst="rect">
            <a:avLst/>
          </a:prstGeom>
          <a:noFill/>
          <a:ln w="9525">
            <a:noFill/>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2.3</a:t>
            </a:r>
            <a:r>
              <a:rPr lang="zh-CN" altLang="en-US" sz="3200" dirty="0">
                <a:solidFill>
                  <a:schemeClr val="tx1"/>
                </a:solidFill>
              </a:rPr>
              <a:t>TrustZone技术实现机制与实现方式</a:t>
            </a:r>
          </a:p>
        </p:txBody>
      </p:sp>
      <p:sp>
        <p:nvSpPr>
          <p:cNvPr id="8" name="内容占位符 2"/>
          <p:cNvSpPr>
            <a:spLocks noGrp="1"/>
          </p:cNvSpPr>
          <p:nvPr/>
        </p:nvSpPr>
        <p:spPr>
          <a:xfrm>
            <a:off x="755650" y="1052830"/>
            <a:ext cx="7812405" cy="50958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sz="2400" b="0" noProof="0" dirty="0" err="1">
                <a:ln>
                  <a:noFill/>
                </a:ln>
                <a:effectLst/>
                <a:uLnTx/>
                <a:uFillTx/>
                <a:latin typeface="微软雅黑" panose="020B0503020204020204" pitchFamily="34" charset="-122"/>
                <a:ea typeface="微软雅黑" panose="020B0503020204020204" pitchFamily="34" charset="-122"/>
                <a:sym typeface="+mn-ea"/>
              </a:rPr>
              <a:t>TrustZone</a:t>
            </a:r>
            <a:r>
              <a:rPr lang="zh-CN" altLang="en-US" sz="2400" b="0" noProof="0" dirty="0">
                <a:ln>
                  <a:noFill/>
                </a:ln>
                <a:effectLst/>
                <a:uLnTx/>
                <a:uFillTx/>
                <a:latin typeface="微软雅黑" panose="020B0503020204020204" pitchFamily="34" charset="-122"/>
                <a:ea typeface="微软雅黑" panose="020B0503020204020204" pitchFamily="34" charset="-122"/>
                <a:sym typeface="+mn-ea"/>
              </a:rPr>
              <a:t>完整性安全策略</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r>
              <a:rPr lang="zh-CN" altLang="en-US" sz="2400" b="0" noProof="0" dirty="0">
                <a:ln>
                  <a:noFill/>
                </a:ln>
                <a:effectLst/>
                <a:uLnTx/>
                <a:uFillTx/>
                <a:latin typeface="楷体" pitchFamily="49" charset="-122"/>
                <a:ea typeface="楷体" pitchFamily="49" charset="-122"/>
                <a:sym typeface="+mn-ea"/>
              </a:rPr>
              <a:t>为在 </a:t>
            </a:r>
            <a:r>
              <a:rPr sz="2400" b="0" noProof="0" dirty="0">
                <a:ln>
                  <a:noFill/>
                </a:ln>
                <a:effectLst/>
                <a:uLnTx/>
                <a:uFillTx/>
                <a:latin typeface="楷体" pitchFamily="49" charset="-122"/>
                <a:ea typeface="楷体" pitchFamily="49" charset="-122"/>
                <a:sym typeface="+mn-ea"/>
              </a:rPr>
              <a:t>ROS</a:t>
            </a:r>
            <a:r>
              <a:rPr lang="zh-CN" altLang="en-US" sz="2400" b="0" noProof="0" dirty="0">
                <a:ln>
                  <a:noFill/>
                </a:ln>
                <a:effectLst/>
                <a:uLnTx/>
                <a:uFillTx/>
                <a:latin typeface="楷体" pitchFamily="49" charset="-122"/>
                <a:ea typeface="楷体" pitchFamily="49" charset="-122"/>
                <a:sym typeface="+mn-ea"/>
              </a:rPr>
              <a:t>中实现安全性，该技术针对攻击方式提供</a:t>
            </a:r>
            <a:r>
              <a:rPr lang="zh-CN" altLang="en-US" sz="2400" b="0" noProof="0" dirty="0">
                <a:ln>
                  <a:noFill/>
                </a:ln>
                <a:solidFill>
                  <a:srgbClr val="FF0000"/>
                </a:solidFill>
                <a:effectLst/>
                <a:uLnTx/>
                <a:uFillTx/>
                <a:latin typeface="楷体" pitchFamily="49" charset="-122"/>
                <a:ea typeface="楷体" pitchFamily="49" charset="-122"/>
                <a:sym typeface="+mn-ea"/>
              </a:rPr>
              <a:t>３种</a:t>
            </a:r>
            <a:r>
              <a:rPr lang="zh-CN" altLang="en-US" sz="2400" b="0" noProof="0" dirty="0">
                <a:ln>
                  <a:noFill/>
                </a:ln>
                <a:effectLst/>
                <a:uLnTx/>
                <a:uFillTx/>
                <a:latin typeface="楷体" pitchFamily="49" charset="-122"/>
                <a:ea typeface="楷体" pitchFamily="49" charset="-122"/>
                <a:sym typeface="+mn-ea"/>
              </a:rPr>
              <a:t>方式的完整性安全策略：</a:t>
            </a:r>
            <a:r>
              <a:rPr lang="zh-CN" altLang="en-US" sz="2400" b="0" noProof="0" dirty="0">
                <a:ln>
                  <a:noFill/>
                </a:ln>
                <a:solidFill>
                  <a:srgbClr val="FF0000"/>
                </a:solidFill>
                <a:effectLst/>
                <a:uLnTx/>
                <a:uFillTx/>
                <a:latin typeface="楷体" pitchFamily="49" charset="-122"/>
                <a:ea typeface="楷体" pitchFamily="49" charset="-122"/>
                <a:sym typeface="+mn-ea"/>
              </a:rPr>
              <a:t>首先</a:t>
            </a:r>
            <a:r>
              <a:rPr lang="zh-CN" altLang="en-US" sz="2400" b="0" noProof="0" dirty="0">
                <a:ln>
                  <a:noFill/>
                </a:ln>
                <a:effectLst/>
                <a:uLnTx/>
                <a:uFillTx/>
                <a:latin typeface="楷体" pitchFamily="49" charset="-122"/>
                <a:ea typeface="楷体" pitchFamily="49" charset="-122"/>
                <a:sym typeface="+mn-ea"/>
              </a:rPr>
              <a:t>，它会先从片内执行引导程序完成系统安全状态的配置才启动操作系统，只有通过安全验证的模块才允许被加载；</a:t>
            </a:r>
            <a:r>
              <a:rPr lang="zh-CN" altLang="en-US" sz="2400" b="0" noProof="0" dirty="0">
                <a:ln>
                  <a:noFill/>
                </a:ln>
                <a:solidFill>
                  <a:srgbClr val="FF0000"/>
                </a:solidFill>
                <a:effectLst/>
                <a:uLnTx/>
                <a:uFillTx/>
                <a:latin typeface="楷体" pitchFamily="49" charset="-122"/>
                <a:ea typeface="楷体" pitchFamily="49" charset="-122"/>
                <a:sym typeface="+mn-ea"/>
              </a:rPr>
              <a:t>其次</a:t>
            </a:r>
            <a:r>
              <a:rPr lang="zh-CN" altLang="en-US" sz="2400" b="0" noProof="0" dirty="0">
                <a:ln>
                  <a:noFill/>
                </a:ln>
                <a:effectLst/>
                <a:uLnTx/>
                <a:uFillTx/>
                <a:latin typeface="楷体" pitchFamily="49" charset="-122"/>
                <a:ea typeface="楷体" pitchFamily="49" charset="-122"/>
                <a:sym typeface="+mn-ea"/>
              </a:rPr>
              <a:t>，在系统运行期间，由</a:t>
            </a:r>
            <a:r>
              <a:rPr sz="2400" b="0" noProof="0" dirty="0" err="1">
                <a:ln>
                  <a:noFill/>
                </a:ln>
                <a:effectLst/>
                <a:uLnTx/>
                <a:uFillTx/>
                <a:latin typeface="楷体" pitchFamily="49" charset="-122"/>
                <a:ea typeface="楷体" pitchFamily="49" charset="-122"/>
                <a:sym typeface="+mn-ea"/>
              </a:rPr>
              <a:t>TrustZone</a:t>
            </a:r>
            <a:r>
              <a:rPr lang="zh-CN" altLang="en-US" sz="2400" b="0" noProof="0" dirty="0">
                <a:ln>
                  <a:noFill/>
                </a:ln>
                <a:effectLst/>
                <a:uLnTx/>
                <a:uFillTx/>
                <a:latin typeface="楷体" pitchFamily="49" charset="-122"/>
                <a:ea typeface="楷体" pitchFamily="49" charset="-122"/>
                <a:sym typeface="+mn-ea"/>
              </a:rPr>
              <a:t>技术提供的安全代码区会处理普通代码区的安全请求，在处理之前把安全请求保存在共享内存中，当安全检测通过后请求会被处理；</a:t>
            </a:r>
            <a:r>
              <a:rPr lang="zh-CN" altLang="en-US" sz="2400" b="0" noProof="0" dirty="0">
                <a:ln>
                  <a:noFill/>
                </a:ln>
                <a:solidFill>
                  <a:srgbClr val="FF0000"/>
                </a:solidFill>
                <a:effectLst/>
                <a:uLnTx/>
                <a:uFillTx/>
                <a:latin typeface="楷体" pitchFamily="49" charset="-122"/>
                <a:ea typeface="楷体" pitchFamily="49" charset="-122"/>
                <a:sym typeface="+mn-ea"/>
              </a:rPr>
              <a:t>最后</a:t>
            </a:r>
            <a:r>
              <a:rPr lang="zh-CN" altLang="en-US" sz="2400" b="0" noProof="0" dirty="0">
                <a:ln>
                  <a:noFill/>
                </a:ln>
                <a:effectLst/>
                <a:uLnTx/>
                <a:uFillTx/>
                <a:latin typeface="楷体" pitchFamily="49" charset="-122"/>
                <a:ea typeface="楷体" pitchFamily="49" charset="-122"/>
                <a:sym typeface="+mn-ea"/>
              </a:rPr>
              <a:t>，一组受限的、可信的进程可以在远离</a:t>
            </a:r>
            <a:r>
              <a:rPr sz="2400" b="0" noProof="0" dirty="0">
                <a:ln>
                  <a:noFill/>
                </a:ln>
                <a:effectLst/>
                <a:uLnTx/>
                <a:uFillTx/>
                <a:latin typeface="楷体" pitchFamily="49" charset="-122"/>
                <a:ea typeface="楷体" pitchFamily="49" charset="-122"/>
                <a:sym typeface="+mn-ea"/>
              </a:rPr>
              <a:t>ROS</a:t>
            </a:r>
            <a:r>
              <a:rPr lang="zh-CN" altLang="en-US" sz="2400" b="0" noProof="0" dirty="0">
                <a:ln>
                  <a:noFill/>
                </a:ln>
                <a:effectLst/>
                <a:uLnTx/>
                <a:uFillTx/>
                <a:latin typeface="楷体" pitchFamily="49" charset="-122"/>
                <a:ea typeface="楷体" pitchFamily="49" charset="-122"/>
                <a:sym typeface="+mn-ea"/>
              </a:rPr>
              <a:t>的私有空间内安全地执行。</a:t>
            </a:r>
            <a:endParaRPr sz="2400" b="0" noProof="0" dirty="0">
              <a:ln>
                <a:noFill/>
              </a:ln>
              <a:effectLst/>
              <a:uLnTx/>
              <a:uFillTx/>
              <a:latin typeface="楷体" pitchFamily="49" charset="-122"/>
              <a:ea typeface="楷体" pitchFamily="49" charset="-122"/>
              <a:sym typeface="+mn-ea"/>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sym typeface="+mn-ea"/>
              </a:rPr>
              <a:t>2.4</a:t>
            </a:r>
            <a:r>
              <a:rPr lang="zh-CN" altLang="en-US" sz="3200" dirty="0">
                <a:solidFill>
                  <a:schemeClr val="tx1"/>
                </a:solidFill>
                <a:sym typeface="+mn-ea"/>
              </a:rPr>
              <a:t>TrustZone应用</a:t>
            </a:r>
            <a:endParaRPr lang="en-US" altLang="zh-CN" sz="3200" dirty="0">
              <a:solidFill>
                <a:schemeClr val="tx1"/>
              </a:solidFill>
              <a:sym typeface="+mn-ea"/>
            </a:endParaRP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T</a:t>
            </a:r>
            <a:r>
              <a:rPr kumimoji="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rustZone</a:t>
            </a:r>
            <a:r>
              <a:rPr kumimoji="0" lang="zh-CN" altLang="en-US"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技术就在身边</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r>
              <a:rPr kumimoji="0" lang="zh-CN" altLang="en-US"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a:sym typeface="+mn-ea"/>
              </a:rPr>
              <a:t>Samsung KNOX </a:t>
            </a:r>
            <a:endParaRPr lang="zh-CN" altLang="en-US" b="1" dirty="0">
              <a:sym typeface="+mn-ea"/>
            </a:endParaRP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endParaRPr kumimoji="0"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2" cstate="print"/>
          <a:stretch>
            <a:fillRect/>
          </a:stretch>
        </p:blipFill>
        <p:spPr>
          <a:xfrm>
            <a:off x="1270000" y="2934335"/>
            <a:ext cx="6723380" cy="3218815"/>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sym typeface="+mn-ea"/>
              </a:rPr>
              <a:t>2.4</a:t>
            </a:r>
            <a:r>
              <a:rPr lang="zh-CN" altLang="en-US" sz="3200" dirty="0">
                <a:solidFill>
                  <a:schemeClr val="tx1"/>
                </a:solidFill>
                <a:sym typeface="+mn-ea"/>
              </a:rPr>
              <a:t>TrustZone应用</a:t>
            </a:r>
            <a:endParaRPr lang="en-US" altLang="zh-CN" sz="3200" dirty="0">
              <a:solidFill>
                <a:schemeClr val="tx1"/>
              </a:solidFill>
              <a:sym typeface="+mn-ea"/>
            </a:endParaRP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lang="zh-CN" altLang="en-US" b="0" dirty="0">
                <a:latin typeface="微软雅黑" panose="020B0503020204020204" pitchFamily="34" charset="-122"/>
                <a:ea typeface="微软雅黑" panose="020B0503020204020204" pitchFamily="34" charset="-122"/>
                <a:sym typeface="+mn-ea"/>
              </a:rPr>
              <a:t>三星</a:t>
            </a:r>
            <a:r>
              <a:rPr b="0" dirty="0">
                <a:latin typeface="微软雅黑" panose="020B0503020204020204" pitchFamily="34" charset="-122"/>
                <a:ea typeface="微软雅黑" panose="020B0503020204020204" pitchFamily="34" charset="-122"/>
                <a:sym typeface="+mn-ea"/>
              </a:rPr>
              <a:t>KNOX</a:t>
            </a:r>
            <a:r>
              <a:rPr lang="zh-CN" altLang="en-US" b="0" dirty="0">
                <a:latin typeface="微软雅黑" panose="020B0503020204020204" pitchFamily="34" charset="-122"/>
                <a:ea typeface="微软雅黑" panose="020B0503020204020204" pitchFamily="34" charset="-122"/>
                <a:sym typeface="+mn-ea"/>
              </a:rPr>
              <a:t>为什么引入</a:t>
            </a:r>
            <a:r>
              <a:rPr b="0" dirty="0">
                <a:latin typeface="微软雅黑" panose="020B0503020204020204" pitchFamily="34" charset="-122"/>
                <a:ea typeface="微软雅黑" panose="020B0503020204020204" pitchFamily="34" charset="-122"/>
                <a:sym typeface="+mn-ea"/>
              </a:rPr>
              <a:t>TrustZone</a:t>
            </a:r>
            <a:r>
              <a:rPr lang="zh-CN" altLang="en-US" b="0" dirty="0">
                <a:latin typeface="微软雅黑" panose="020B0503020204020204" pitchFamily="34" charset="-122"/>
                <a:ea typeface="微软雅黑" panose="020B0503020204020204" pitchFamily="34" charset="-122"/>
                <a:sym typeface="+mn-ea"/>
              </a:rPr>
              <a:t>？</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endParaRPr kumimoji="0"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 name="Rectangle 1"/>
          <p:cNvSpPr/>
          <p:nvPr/>
        </p:nvSpPr>
        <p:spPr>
          <a:xfrm>
            <a:off x="795655" y="2000250"/>
            <a:ext cx="7772400" cy="2154436"/>
          </a:xfrm>
          <a:prstGeom prst="rect">
            <a:avLst/>
          </a:prstGeom>
        </p:spPr>
        <p:txBody>
          <a:bodyPr wrap="square">
            <a:spAutoFit/>
          </a:bodyPr>
          <a:lstStyle/>
          <a:p>
            <a:pPr lvl="0">
              <a:spcAft>
                <a:spcPts val="2000"/>
              </a:spcAft>
            </a:pPr>
            <a:r>
              <a:rPr lang="zh-CN" altLang="en-US" sz="2000" dirty="0" smtClean="0">
                <a:solidFill>
                  <a:prstClr val="black"/>
                </a:solidFill>
                <a:latin typeface="楷体" pitchFamily="49" charset="-122"/>
                <a:ea typeface="楷体" pitchFamily="49" charset="-122"/>
                <a:cs typeface="Arial" panose="020B0604020202020204" pitchFamily="34" charset="0"/>
              </a:rPr>
              <a:t>在企业中安卓系统不被采用的</a:t>
            </a:r>
            <a:r>
              <a:rPr lang="en-US" altLang="zh-CN" sz="2000" dirty="0" smtClean="0">
                <a:solidFill>
                  <a:prstClr val="black"/>
                </a:solidFill>
                <a:latin typeface="楷体" pitchFamily="49" charset="-122"/>
                <a:ea typeface="楷体" pitchFamily="49" charset="-122"/>
                <a:cs typeface="Arial" panose="020B0604020202020204" pitchFamily="34" charset="0"/>
              </a:rPr>
              <a:t>3</a:t>
            </a:r>
            <a:r>
              <a:rPr lang="zh-CN" altLang="en-US" sz="2000" dirty="0" smtClean="0">
                <a:solidFill>
                  <a:prstClr val="black"/>
                </a:solidFill>
                <a:latin typeface="楷体" pitchFamily="49" charset="-122"/>
                <a:ea typeface="楷体" pitchFamily="49" charset="-122"/>
                <a:cs typeface="Arial" panose="020B0604020202020204" pitchFamily="34" charset="0"/>
              </a:rPr>
              <a:t>大原因</a:t>
            </a:r>
            <a:r>
              <a:rPr lang="en-US" altLang="zh-CN" sz="2400" dirty="0" smtClean="0">
                <a:solidFill>
                  <a:prstClr val="black"/>
                </a:solidFill>
                <a:latin typeface="楷体" pitchFamily="49" charset="-122"/>
                <a:ea typeface="楷体" pitchFamily="49" charset="-122"/>
                <a:cs typeface="Arial" panose="020B0604020202020204" pitchFamily="34" charset="0"/>
              </a:rPr>
              <a:t>:</a:t>
            </a:r>
          </a:p>
          <a:p>
            <a:pPr marL="633730" lvl="0" indent="-443230">
              <a:spcAft>
                <a:spcPts val="2000"/>
              </a:spcAft>
              <a:buFont typeface="Wingdings" panose="05000000000000000000" pitchFamily="2" charset="2"/>
              <a:buAutoNum type="circleNumWdBlackPlain"/>
            </a:pPr>
            <a:r>
              <a:rPr lang="zh-CN" altLang="en-US" sz="2000" dirty="0" smtClean="0">
                <a:solidFill>
                  <a:prstClr val="black"/>
                </a:solidFill>
                <a:latin typeface="楷体" pitchFamily="49" charset="-122"/>
                <a:ea typeface="楷体" pitchFamily="49" charset="-122"/>
                <a:cs typeface="Arial" panose="020B0604020202020204" pitchFamily="34" charset="0"/>
              </a:rPr>
              <a:t>操作系统易被攻击</a:t>
            </a:r>
          </a:p>
          <a:p>
            <a:pPr marL="633730" lvl="0" indent="-443230">
              <a:spcAft>
                <a:spcPts val="2000"/>
              </a:spcAft>
              <a:buFont typeface="Wingdings" panose="05000000000000000000" pitchFamily="2" charset="2"/>
              <a:buAutoNum type="circleNumWdBlackPlain"/>
            </a:pPr>
            <a:r>
              <a:rPr lang="zh-CN" altLang="en-US" sz="2000" dirty="0" smtClean="0">
                <a:solidFill>
                  <a:prstClr val="black"/>
                </a:solidFill>
                <a:latin typeface="楷体" pitchFamily="49" charset="-122"/>
                <a:ea typeface="楷体" pitchFamily="49" charset="-122"/>
                <a:cs typeface="Arial" panose="020B0604020202020204" pitchFamily="34" charset="0"/>
              </a:rPr>
              <a:t>对于数据泄露缺乏保护机制</a:t>
            </a:r>
          </a:p>
          <a:p>
            <a:pPr marL="633730" lvl="0" indent="-443230">
              <a:spcAft>
                <a:spcPts val="2000"/>
              </a:spcAft>
              <a:buFont typeface="Wingdings" panose="05000000000000000000" pitchFamily="2" charset="2"/>
              <a:buAutoNum type="circleNumWdBlackPlain"/>
            </a:pPr>
            <a:r>
              <a:rPr lang="zh-CN" altLang="en-US" sz="2000" dirty="0" smtClean="0">
                <a:solidFill>
                  <a:prstClr val="black"/>
                </a:solidFill>
                <a:latin typeface="楷体" pitchFamily="49" charset="-122"/>
                <a:ea typeface="楷体" pitchFamily="49" charset="-122"/>
                <a:cs typeface="Arial" panose="020B0604020202020204" pitchFamily="34" charset="0"/>
              </a:rPr>
              <a:t>非常有限的控制及管理策略</a:t>
            </a:r>
          </a:p>
        </p:txBody>
      </p:sp>
      <p:pic>
        <p:nvPicPr>
          <p:cNvPr id="4" name="图片 3"/>
          <p:cNvPicPr>
            <a:picLocks noChangeAspect="1"/>
          </p:cNvPicPr>
          <p:nvPr/>
        </p:nvPicPr>
        <p:blipFill>
          <a:blip r:embed="rId2" cstate="print"/>
          <a:stretch>
            <a:fillRect/>
          </a:stretch>
        </p:blipFill>
        <p:spPr>
          <a:xfrm>
            <a:off x="755650" y="4361180"/>
            <a:ext cx="5866130" cy="2344420"/>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E9FF3124-0A41-4C8B-A9C1-E4EA63CDDCA0}" type="slidenum">
              <a:rPr lang="en-US" smtClean="0">
                <a:latin typeface="Arial" panose="020B0604020202020204" pitchFamily="34" charset="0"/>
                <a:cs typeface="Arial" panose="020B0604020202020204" pitchFamily="34" charset="0"/>
              </a:rPr>
              <a:pPr/>
              <a:t>26</a:t>
            </a:fld>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19100" y="2232660"/>
            <a:ext cx="2466975" cy="1847850"/>
          </a:xfrm>
          <a:prstGeom prst="rect">
            <a:avLst/>
          </a:prstGeom>
        </p:spPr>
      </p:pic>
      <p:sp>
        <p:nvSpPr>
          <p:cNvPr id="7" name="TextBox 6"/>
          <p:cNvSpPr txBox="1"/>
          <p:nvPr/>
        </p:nvSpPr>
        <p:spPr>
          <a:xfrm>
            <a:off x="757552" y="1533481"/>
            <a:ext cx="1107996" cy="369332"/>
          </a:xfrm>
          <a:prstGeom prst="rect">
            <a:avLst/>
          </a:prstGeom>
          <a:noFill/>
        </p:spPr>
        <p:txBody>
          <a:bodyPr wrap="none" rtlCol="0">
            <a:spAutoFit/>
          </a:bodyPr>
          <a:lstStyle/>
          <a:p>
            <a:r>
              <a:rPr lang="zh-CN" altLang="en-US" dirty="0" smtClean="0">
                <a:latin typeface="楷体" pitchFamily="49" charset="-122"/>
                <a:ea typeface="楷体" pitchFamily="49" charset="-122"/>
              </a:rPr>
              <a:t>谷歌安卓</a:t>
            </a:r>
            <a:endParaRPr lang="en-US" dirty="0">
              <a:latin typeface="楷体" pitchFamily="49" charset="-122"/>
              <a:ea typeface="楷体" pitchFamily="49" charset="-122"/>
            </a:endParaRPr>
          </a:p>
        </p:txBody>
      </p:sp>
      <p:sp>
        <p:nvSpPr>
          <p:cNvPr id="8" name="TextBox 7"/>
          <p:cNvSpPr txBox="1"/>
          <p:nvPr/>
        </p:nvSpPr>
        <p:spPr>
          <a:xfrm>
            <a:off x="212395" y="4194854"/>
            <a:ext cx="2744422" cy="114681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楷体" pitchFamily="49" charset="-122"/>
                <a:ea typeface="楷体" pitchFamily="49" charset="-122"/>
              </a:rPr>
              <a:t>缺乏安全性</a:t>
            </a:r>
            <a:endParaRPr lang="en-US" dirty="0" smtClean="0">
              <a:latin typeface="楷体" pitchFamily="49" charset="-122"/>
              <a:ea typeface="楷体" pitchFamily="49" charset="-122"/>
            </a:endParaRPr>
          </a:p>
          <a:p>
            <a:pPr marL="285750" indent="-285750">
              <a:buFont typeface="Arial" panose="020B0604020202020204" pitchFamily="34" charset="0"/>
              <a:buChar char="•"/>
            </a:pPr>
            <a:r>
              <a:rPr lang="zh-CN" altLang="en-US" dirty="0" smtClean="0">
                <a:latin typeface="楷体" pitchFamily="49" charset="-122"/>
                <a:ea typeface="楷体" pitchFamily="49" charset="-122"/>
              </a:rPr>
              <a:t>开源的平台</a:t>
            </a:r>
            <a:endParaRPr lang="en-US" dirty="0" smtClean="0">
              <a:latin typeface="楷体" pitchFamily="49" charset="-122"/>
              <a:ea typeface="楷体" pitchFamily="49" charset="-122"/>
            </a:endParaRPr>
          </a:p>
          <a:p>
            <a:pPr marL="285750" indent="-285750">
              <a:buFont typeface="Arial" panose="020B0604020202020204" pitchFamily="34" charset="0"/>
              <a:buChar char="•"/>
            </a:pPr>
            <a:r>
              <a:rPr lang="zh-CN" altLang="en-US" dirty="0" smtClean="0">
                <a:latin typeface="楷体" pitchFamily="49" charset="-122"/>
                <a:ea typeface="楷体" pitchFamily="49" charset="-122"/>
              </a:rPr>
              <a:t>病毒</a:t>
            </a:r>
            <a:endParaRPr lang="en-US" dirty="0" smtClean="0">
              <a:latin typeface="楷体" pitchFamily="49" charset="-122"/>
              <a:ea typeface="楷体" pitchFamily="49" charset="-122"/>
            </a:endParaRPr>
          </a:p>
          <a:p>
            <a:pPr marL="285750" indent="-285750">
              <a:buFont typeface="Arial" panose="020B0604020202020204" pitchFamily="34" charset="0"/>
              <a:buChar char="•"/>
            </a:pPr>
            <a:endParaRPr lang="en-US" sz="1400" dirty="0" smtClean="0">
              <a:latin typeface="微软雅黑" panose="020B0503020204020204" pitchFamily="34" charset="-122"/>
              <a:ea typeface="微软雅黑" panose="020B0503020204020204" pitchFamily="34" charset="-122"/>
            </a:endParaRPr>
          </a:p>
        </p:txBody>
      </p:sp>
      <p:sp>
        <p:nvSpPr>
          <p:cNvPr id="11" name="Plus 10"/>
          <p:cNvSpPr/>
          <p:nvPr/>
        </p:nvSpPr>
        <p:spPr>
          <a:xfrm>
            <a:off x="2444614" y="2929287"/>
            <a:ext cx="441522" cy="407194"/>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qual 12"/>
          <p:cNvSpPr/>
          <p:nvPr/>
        </p:nvSpPr>
        <p:spPr>
          <a:xfrm>
            <a:off x="5275923" y="2966014"/>
            <a:ext cx="457200" cy="341758"/>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TextBox 71"/>
          <p:cNvSpPr txBox="1"/>
          <p:nvPr/>
        </p:nvSpPr>
        <p:spPr>
          <a:xfrm>
            <a:off x="1302709" y="5749125"/>
            <a:ext cx="6178751" cy="400110"/>
          </a:xfrm>
          <a:prstGeom prst="rect">
            <a:avLst/>
          </a:prstGeom>
          <a:noFill/>
        </p:spPr>
        <p:txBody>
          <a:bodyPr wrap="square" rtlCol="0">
            <a:spAutoFit/>
          </a:bodyPr>
          <a:lstStyle/>
          <a:p>
            <a:pPr algn="ctr"/>
            <a:r>
              <a:rPr lang="en-US" sz="2000" dirty="0" smtClean="0">
                <a:solidFill>
                  <a:srgbClr val="002060"/>
                </a:solidFill>
                <a:latin typeface="楷体" pitchFamily="49" charset="-122"/>
                <a:ea typeface="楷体" pitchFamily="49" charset="-122"/>
              </a:rPr>
              <a:t>KNOX </a:t>
            </a:r>
            <a:r>
              <a:rPr lang="zh-CN" altLang="en-US" sz="2000" dirty="0" smtClean="0">
                <a:solidFill>
                  <a:srgbClr val="002060"/>
                </a:solidFill>
                <a:latin typeface="楷体" pitchFamily="49" charset="-122"/>
                <a:ea typeface="楷体" pitchFamily="49" charset="-122"/>
              </a:rPr>
              <a:t>是三星提供的安全安卓平台 </a:t>
            </a:r>
            <a:r>
              <a:rPr lang="en-US" altLang="zh-CN" sz="2000" dirty="0" smtClean="0">
                <a:solidFill>
                  <a:srgbClr val="002060"/>
                </a:solidFill>
                <a:latin typeface="楷体" pitchFamily="49" charset="-122"/>
                <a:ea typeface="楷体" pitchFamily="49" charset="-122"/>
              </a:rPr>
              <a:t>!</a:t>
            </a:r>
            <a:endParaRPr lang="en-US" sz="2000" dirty="0">
              <a:solidFill>
                <a:srgbClr val="002060"/>
              </a:solidFill>
              <a:latin typeface="楷体" pitchFamily="49" charset="-122"/>
              <a:ea typeface="楷体" pitchFamily="49" charset="-122"/>
            </a:endParaRPr>
          </a:p>
        </p:txBody>
      </p:sp>
      <p:sp>
        <p:nvSpPr>
          <p:cNvPr id="73" name="Rectangle 72"/>
          <p:cNvSpPr/>
          <p:nvPr/>
        </p:nvSpPr>
        <p:spPr>
          <a:xfrm>
            <a:off x="2819400" y="4194854"/>
            <a:ext cx="2755509" cy="1482090"/>
          </a:xfrm>
          <a:prstGeom prst="rect">
            <a:avLst/>
          </a:prstGeom>
        </p:spPr>
        <p:txBody>
          <a:bodyPr wrap="square">
            <a:spAutoFit/>
          </a:bodyPr>
          <a:lstStyle/>
          <a:p>
            <a:pPr marL="285750" indent="-285750">
              <a:buFont typeface="Arial" panose="020B0604020202020204" pitchFamily="34" charset="0"/>
              <a:buChar char="•"/>
            </a:pPr>
            <a:r>
              <a:rPr lang="zh-CN" altLang="en-US" dirty="0" smtClean="0">
                <a:latin typeface="楷体" pitchFamily="49" charset="-122"/>
                <a:ea typeface="楷体" pitchFamily="49" charset="-122"/>
              </a:rPr>
              <a:t>安全性增强</a:t>
            </a:r>
            <a:endParaRPr lang="en-US" dirty="0">
              <a:latin typeface="楷体" pitchFamily="49" charset="-122"/>
              <a:ea typeface="楷体" pitchFamily="49" charset="-122"/>
            </a:endParaRPr>
          </a:p>
          <a:p>
            <a:pPr marL="285750" indent="-285750">
              <a:buFont typeface="Arial" panose="020B0604020202020204" pitchFamily="34" charset="0"/>
              <a:buChar char="•"/>
            </a:pPr>
            <a:r>
              <a:rPr lang="en-US" dirty="0">
                <a:latin typeface="楷体" pitchFamily="49" charset="-122"/>
                <a:ea typeface="楷体" pitchFamily="49" charset="-122"/>
              </a:rPr>
              <a:t>MDM</a:t>
            </a:r>
          </a:p>
          <a:p>
            <a:pPr marL="285750" indent="-285750">
              <a:buFont typeface="Arial" panose="020B0604020202020204" pitchFamily="34" charset="0"/>
              <a:buChar char="•"/>
            </a:pPr>
            <a:r>
              <a:rPr lang="zh-CN" altLang="en-US" dirty="0" smtClean="0">
                <a:latin typeface="楷体" pitchFamily="49" charset="-122"/>
                <a:ea typeface="楷体" pitchFamily="49" charset="-122"/>
              </a:rPr>
              <a:t>可管理性</a:t>
            </a:r>
            <a:endParaRPr lang="en-US" dirty="0" smtClean="0">
              <a:latin typeface="楷体" pitchFamily="49" charset="-122"/>
              <a:ea typeface="楷体" pitchFamily="49" charset="-122"/>
            </a:endParaRPr>
          </a:p>
          <a:p>
            <a:pPr marL="285750" indent="-285750">
              <a:buFont typeface="Arial" panose="020B0604020202020204" pitchFamily="34" charset="0"/>
              <a:buChar char="•"/>
            </a:pPr>
            <a:r>
              <a:rPr lang="zh-CN" altLang="en-US" dirty="0" smtClean="0">
                <a:latin typeface="楷体" pitchFamily="49" charset="-122"/>
                <a:ea typeface="楷体" pitchFamily="49" charset="-122"/>
              </a:rPr>
              <a:t>内核的完整性</a:t>
            </a:r>
            <a:endParaRPr lang="en-US" dirty="0" smtClean="0">
              <a:latin typeface="楷体" pitchFamily="49" charset="-122"/>
              <a:ea typeface="楷体" pitchFamily="49" charset="-122"/>
            </a:endParaRPr>
          </a:p>
          <a:p>
            <a:pPr marL="285750" indent="-285750">
              <a:buFont typeface="Arial" panose="020B0604020202020204" pitchFamily="34" charset="0"/>
              <a:buChar char="•"/>
            </a:pPr>
            <a:r>
              <a:rPr lang="zh-CN" altLang="en-US" dirty="0" smtClean="0">
                <a:latin typeface="楷体" pitchFamily="49" charset="-122"/>
                <a:ea typeface="楷体" pitchFamily="49" charset="-122"/>
              </a:rPr>
              <a:t>经过安全性验证</a:t>
            </a:r>
            <a:endParaRPr lang="en-US" dirty="0">
              <a:latin typeface="楷体" pitchFamily="49" charset="-122"/>
              <a:ea typeface="楷体" pitchFamily="49" charset="-122"/>
            </a:endParaRPr>
          </a:p>
        </p:txBody>
      </p:sp>
      <p:pic>
        <p:nvPicPr>
          <p:cNvPr id="1030" name="Picture 6"/>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r="40952"/>
          <a:stretch>
            <a:fillRect/>
          </a:stretch>
        </p:blipFill>
        <p:spPr bwMode="auto">
          <a:xfrm>
            <a:off x="5857240" y="830798"/>
            <a:ext cx="2868914" cy="4651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4" name="Picture 7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956817" y="2142135"/>
            <a:ext cx="2184400" cy="1574304"/>
          </a:xfrm>
          <a:prstGeom prst="rect">
            <a:avLst/>
          </a:prstGeom>
        </p:spPr>
      </p:pic>
      <p:sp>
        <p:nvSpPr>
          <p:cNvPr id="81" name="TextBox 80"/>
          <p:cNvSpPr txBox="1"/>
          <p:nvPr/>
        </p:nvSpPr>
        <p:spPr>
          <a:xfrm>
            <a:off x="3024539" y="1533481"/>
            <a:ext cx="2492990" cy="369332"/>
          </a:xfrm>
          <a:prstGeom prst="rect">
            <a:avLst/>
          </a:prstGeom>
          <a:noFill/>
        </p:spPr>
        <p:txBody>
          <a:bodyPr wrap="none" rtlCol="0">
            <a:spAutoFit/>
          </a:bodyPr>
          <a:lstStyle/>
          <a:p>
            <a:r>
              <a:rPr lang="en-US" dirty="0" smtClean="0">
                <a:latin typeface="楷体" pitchFamily="49" charset="-122"/>
                <a:ea typeface="楷体" pitchFamily="49" charset="-122"/>
              </a:rPr>
              <a:t>Samsung </a:t>
            </a:r>
            <a:r>
              <a:rPr lang="zh-CN" altLang="en-US" dirty="0" smtClean="0">
                <a:latin typeface="楷体" pitchFamily="49" charset="-122"/>
                <a:ea typeface="楷体" pitchFamily="49" charset="-122"/>
              </a:rPr>
              <a:t>安全 </a:t>
            </a:r>
            <a:r>
              <a:rPr lang="en-US" dirty="0" smtClean="0">
                <a:latin typeface="楷体" pitchFamily="49" charset="-122"/>
                <a:ea typeface="楷体" pitchFamily="49" charset="-122"/>
              </a:rPr>
              <a:t>Android</a:t>
            </a:r>
            <a:endParaRPr lang="en-US" dirty="0">
              <a:latin typeface="楷体" pitchFamily="49" charset="-122"/>
              <a:ea typeface="楷体" pitchFamily="49" charset="-122"/>
            </a:endParaRPr>
          </a:p>
        </p:txBody>
      </p:sp>
      <p:sp>
        <p:nvSpPr>
          <p:cNvPr id="9" name="TextBox 8"/>
          <p:cNvSpPr txBox="1"/>
          <p:nvPr/>
        </p:nvSpPr>
        <p:spPr>
          <a:xfrm>
            <a:off x="6096000" y="4724400"/>
            <a:ext cx="2438400" cy="276999"/>
          </a:xfrm>
          <a:prstGeom prst="rect">
            <a:avLst/>
          </a:prstGeom>
          <a:solidFill>
            <a:srgbClr val="002060"/>
          </a:solidFill>
        </p:spPr>
        <p:txBody>
          <a:bodyPr wrap="square" rtlCol="0">
            <a:spAutoFit/>
          </a:bodyPr>
          <a:lstStyle/>
          <a:p>
            <a:r>
              <a:rPr lang="zh-CN" altLang="en-US" sz="1200" b="1" dirty="0" smtClean="0">
                <a:solidFill>
                  <a:schemeClr val="bg1"/>
                </a:solidFill>
              </a:rPr>
              <a:t>基于</a:t>
            </a:r>
            <a:r>
              <a:rPr lang="en-US" altLang="zh-CN" sz="1200" b="1" dirty="0" err="1" smtClean="0">
                <a:solidFill>
                  <a:schemeClr val="bg1"/>
                </a:solidFill>
              </a:rPr>
              <a:t>TrustZone</a:t>
            </a:r>
            <a:r>
              <a:rPr lang="zh-CN" altLang="en-US" sz="1200" b="1" dirty="0" smtClean="0">
                <a:solidFill>
                  <a:schemeClr val="bg1"/>
                </a:solidFill>
              </a:rPr>
              <a:t>的硬件设计</a:t>
            </a:r>
            <a:endParaRPr lang="zh-CN" altLang="en-US" b="1" dirty="0">
              <a:solidFill>
                <a:schemeClr val="bg1"/>
              </a:solidFill>
            </a:endParaRPr>
          </a:p>
        </p:txBody>
      </p:sp>
      <p:sp>
        <p:nvSpPr>
          <p:cNvPr id="17" name="TextBox 16"/>
          <p:cNvSpPr txBox="1"/>
          <p:nvPr/>
        </p:nvSpPr>
        <p:spPr>
          <a:xfrm>
            <a:off x="6096000" y="4194854"/>
            <a:ext cx="2438400" cy="461665"/>
          </a:xfrm>
          <a:prstGeom prst="rect">
            <a:avLst/>
          </a:prstGeom>
          <a:solidFill>
            <a:srgbClr val="002060"/>
          </a:solidFill>
        </p:spPr>
        <p:txBody>
          <a:bodyPr wrap="square" rtlCol="0">
            <a:spAutoFit/>
          </a:bodyPr>
          <a:lstStyle/>
          <a:p>
            <a:pPr algn="ctr"/>
            <a:r>
              <a:rPr lang="zh-CN" altLang="en-US" sz="1200" b="1" dirty="0" smtClean="0">
                <a:solidFill>
                  <a:schemeClr val="bg1"/>
                </a:solidFill>
              </a:rPr>
              <a:t>可信任启动</a:t>
            </a:r>
            <a:endParaRPr lang="en-US" altLang="zh-CN" sz="1200" b="1" dirty="0" smtClean="0">
              <a:solidFill>
                <a:schemeClr val="bg1"/>
              </a:solidFill>
            </a:endParaRPr>
          </a:p>
          <a:p>
            <a:pPr algn="ctr"/>
            <a:r>
              <a:rPr lang="zh-CN" altLang="en-US" sz="1200" b="1" dirty="0">
                <a:solidFill>
                  <a:schemeClr val="bg1"/>
                </a:solidFill>
              </a:rPr>
              <a:t>安全</a:t>
            </a:r>
            <a:r>
              <a:rPr lang="zh-CN" altLang="en-US" sz="1200" b="1" dirty="0" smtClean="0">
                <a:solidFill>
                  <a:schemeClr val="bg1"/>
                </a:solidFill>
              </a:rPr>
              <a:t>启动</a:t>
            </a:r>
            <a:endParaRPr lang="zh-CN" altLang="en-US" sz="1200" b="1" dirty="0">
              <a:solidFill>
                <a:schemeClr val="bg1"/>
              </a:solidFill>
            </a:endParaRPr>
          </a:p>
        </p:txBody>
      </p:sp>
      <p:sp>
        <p:nvSpPr>
          <p:cNvPr id="19" name="TextBox 18"/>
          <p:cNvSpPr txBox="1"/>
          <p:nvPr/>
        </p:nvSpPr>
        <p:spPr>
          <a:xfrm>
            <a:off x="6072250" y="3292087"/>
            <a:ext cx="2438400" cy="276999"/>
          </a:xfrm>
          <a:prstGeom prst="rect">
            <a:avLst/>
          </a:prstGeom>
          <a:solidFill>
            <a:srgbClr val="002060"/>
          </a:solidFill>
        </p:spPr>
        <p:txBody>
          <a:bodyPr wrap="square" rtlCol="0">
            <a:spAutoFit/>
          </a:bodyPr>
          <a:lstStyle/>
          <a:p>
            <a:pPr algn="ctr"/>
            <a:r>
              <a:rPr lang="zh-CN" altLang="en-US" sz="1200" b="1" dirty="0" smtClean="0">
                <a:solidFill>
                  <a:schemeClr val="bg1"/>
                </a:solidFill>
              </a:rPr>
              <a:t>安全性增强的</a:t>
            </a:r>
            <a:r>
              <a:rPr lang="en-US" altLang="zh-CN" sz="1200" b="1" dirty="0" smtClean="0">
                <a:solidFill>
                  <a:schemeClr val="bg1"/>
                </a:solidFill>
              </a:rPr>
              <a:t>Android</a:t>
            </a:r>
          </a:p>
        </p:txBody>
      </p:sp>
      <p:sp>
        <p:nvSpPr>
          <p:cNvPr id="20" name="TextBox 19"/>
          <p:cNvSpPr txBox="1"/>
          <p:nvPr/>
        </p:nvSpPr>
        <p:spPr>
          <a:xfrm>
            <a:off x="6072250" y="2742993"/>
            <a:ext cx="2438400" cy="369332"/>
          </a:xfrm>
          <a:prstGeom prst="rect">
            <a:avLst/>
          </a:prstGeom>
          <a:solidFill>
            <a:schemeClr val="tx2">
              <a:lumMod val="60000"/>
              <a:lumOff val="40000"/>
            </a:schemeClr>
          </a:solidFill>
        </p:spPr>
        <p:txBody>
          <a:bodyPr wrap="square" rtlCol="0">
            <a:spAutoFit/>
          </a:bodyPr>
          <a:lstStyle/>
          <a:p>
            <a:pPr algn="ctr"/>
            <a:r>
              <a:rPr lang="en-US" altLang="zh-CN" b="1" dirty="0" smtClean="0">
                <a:solidFill>
                  <a:schemeClr val="bg1"/>
                </a:solidFill>
              </a:rPr>
              <a:t>KNOX Android </a:t>
            </a:r>
            <a:r>
              <a:rPr lang="zh-CN" altLang="en-US" b="1" dirty="0" smtClean="0">
                <a:solidFill>
                  <a:schemeClr val="bg1"/>
                </a:solidFill>
              </a:rPr>
              <a:t>框架</a:t>
            </a:r>
            <a:endParaRPr lang="en-US" altLang="zh-CN" sz="2800" b="1" dirty="0" smtClean="0">
              <a:solidFill>
                <a:schemeClr val="bg1"/>
              </a:solidFill>
            </a:endParaRPr>
          </a:p>
        </p:txBody>
      </p:sp>
      <p:sp>
        <p:nvSpPr>
          <p:cNvPr id="21" name="TextBox 20"/>
          <p:cNvSpPr txBox="1"/>
          <p:nvPr/>
        </p:nvSpPr>
        <p:spPr>
          <a:xfrm>
            <a:off x="6172200" y="2271148"/>
            <a:ext cx="2209800" cy="307777"/>
          </a:xfrm>
          <a:prstGeom prst="rect">
            <a:avLst/>
          </a:prstGeom>
          <a:solidFill>
            <a:srgbClr val="00B050"/>
          </a:solidFill>
        </p:spPr>
        <p:txBody>
          <a:bodyPr wrap="square" rtlCol="0">
            <a:spAutoFit/>
          </a:bodyPr>
          <a:lstStyle/>
          <a:p>
            <a:pPr algn="ctr"/>
            <a:r>
              <a:rPr lang="en-US" altLang="zh-CN" sz="1400" b="1" dirty="0" smtClean="0">
                <a:solidFill>
                  <a:schemeClr val="bg1"/>
                </a:solidFill>
              </a:rPr>
              <a:t>KNOX </a:t>
            </a:r>
            <a:r>
              <a:rPr lang="zh-CN" altLang="en-US" sz="1400" b="1" dirty="0" smtClean="0">
                <a:solidFill>
                  <a:schemeClr val="bg1"/>
                </a:solidFill>
              </a:rPr>
              <a:t>容器</a:t>
            </a:r>
            <a:endParaRPr lang="en-US" altLang="zh-CN" sz="2000" b="1" dirty="0" smtClean="0">
              <a:solidFill>
                <a:schemeClr val="bg1"/>
              </a:solidFill>
            </a:endParaRPr>
          </a:p>
        </p:txBody>
      </p:sp>
      <p:sp>
        <p:nvSpPr>
          <p:cNvPr id="10" name="标题 1"/>
          <p:cNvSpPr txBox="1"/>
          <p:nvPr/>
        </p:nvSpPr>
        <p:spPr>
          <a:xfrm>
            <a:off x="665687" y="43225"/>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sym typeface="+mn-ea"/>
              </a:rPr>
              <a:t>2.4</a:t>
            </a:r>
            <a:r>
              <a:rPr lang="zh-CN" altLang="en-US" sz="3200" dirty="0">
                <a:solidFill>
                  <a:schemeClr val="tx1"/>
                </a:solidFill>
                <a:sym typeface="+mn-ea"/>
              </a:rPr>
              <a:t>TrustZone应用</a:t>
            </a:r>
            <a:endParaRPr lang="en-US" altLang="zh-CN" sz="3200" dirty="0">
              <a:solidFill>
                <a:schemeClr val="tx1"/>
              </a:solidFill>
              <a:sym typeface="+mn-ea"/>
            </a:endParaRPr>
          </a:p>
        </p:txBody>
      </p:sp>
      <p:sp>
        <p:nvSpPr>
          <p:cNvPr id="14" name="文本框 13"/>
          <p:cNvSpPr txBox="1"/>
          <p:nvPr/>
        </p:nvSpPr>
        <p:spPr>
          <a:xfrm>
            <a:off x="991870" y="920115"/>
            <a:ext cx="3057247" cy="523220"/>
          </a:xfrm>
          <a:prstGeom prst="rect">
            <a:avLst/>
          </a:prstGeom>
          <a:noFill/>
        </p:spPr>
        <p:txBody>
          <a:bodyPr wrap="none" rtlCol="0">
            <a:spAutoFit/>
          </a:bodyPr>
          <a:lstStyle/>
          <a:p>
            <a:r>
              <a:rPr lang="zh-CN" altLang="en-US" sz="2800" dirty="0">
                <a:latin typeface="楷体" pitchFamily="49" charset="-122"/>
                <a:ea typeface="楷体" pitchFamily="49" charset="-122"/>
              </a:rPr>
              <a:t>三星</a:t>
            </a:r>
            <a:r>
              <a:rPr lang="en-US" altLang="zh-CN" sz="2800" dirty="0">
                <a:latin typeface="楷体" pitchFamily="49" charset="-122"/>
                <a:ea typeface="楷体" pitchFamily="49" charset="-122"/>
              </a:rPr>
              <a:t>KNOX</a:t>
            </a:r>
            <a:r>
              <a:rPr lang="zh-CN" altLang="en-US" sz="2800" dirty="0">
                <a:latin typeface="楷体" pitchFamily="49" charset="-122"/>
                <a:ea typeface="楷体" pitchFamily="49" charset="-122"/>
              </a:rPr>
              <a:t>是什么？</a:t>
            </a:r>
          </a:p>
        </p:txBody>
      </p:sp>
    </p:spTree>
    <p:custDataLst>
      <p:tags r:id="rId1"/>
    </p:custData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sym typeface="+mn-ea"/>
              </a:rPr>
              <a:t>2.4</a:t>
            </a:r>
            <a:r>
              <a:rPr lang="zh-CN" altLang="en-US" sz="3200" dirty="0">
                <a:solidFill>
                  <a:schemeClr val="tx1"/>
                </a:solidFill>
                <a:sym typeface="+mn-ea"/>
              </a:rPr>
              <a:t>TrustZone应用</a:t>
            </a:r>
            <a:endParaRPr lang="en-US" altLang="zh-CN" sz="3200" dirty="0">
              <a:solidFill>
                <a:schemeClr val="tx1"/>
              </a:solidFill>
              <a:sym typeface="+mn-ea"/>
            </a:endParaRPr>
          </a:p>
        </p:txBody>
      </p:sp>
      <p:pic>
        <p:nvPicPr>
          <p:cNvPr id="2051" name="Picture 1" descr="Description: http://androidsecurity.weebly.com/uploads/8/9/8/9/8989523/7784425_orig.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44600" y="2012950"/>
            <a:ext cx="6505575" cy="3343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a:xfrm>
            <a:off x="4700905" y="5435978"/>
            <a:ext cx="1219200" cy="369332"/>
          </a:xfrm>
          <a:prstGeom prst="rect">
            <a:avLst/>
          </a:prstGeom>
          <a:solidFill>
            <a:schemeClr val="bg1"/>
          </a:solidFill>
          <a:ln>
            <a:solidFill>
              <a:schemeClr val="bg1"/>
            </a:solidFill>
          </a:ln>
        </p:spPr>
        <p:txBody>
          <a:bodyPr wrap="square" rtlCol="0">
            <a:spAutoFit/>
          </a:bodyPr>
          <a:lstStyle/>
          <a:p>
            <a:r>
              <a:rPr lang="zh-CN" altLang="en-US" dirty="0" smtClean="0">
                <a:latin typeface="楷体" pitchFamily="49" charset="-122"/>
                <a:ea typeface="楷体" pitchFamily="49" charset="-122"/>
              </a:rPr>
              <a:t>普通领域</a:t>
            </a:r>
            <a:endParaRPr lang="zh-CN" altLang="en-US" dirty="0">
              <a:latin typeface="楷体" pitchFamily="49" charset="-122"/>
              <a:ea typeface="楷体" pitchFamily="49" charset="-122"/>
            </a:endParaRPr>
          </a:p>
        </p:txBody>
      </p:sp>
      <p:sp>
        <p:nvSpPr>
          <p:cNvPr id="11" name="TextBox 10"/>
          <p:cNvSpPr txBox="1"/>
          <p:nvPr/>
        </p:nvSpPr>
        <p:spPr>
          <a:xfrm>
            <a:off x="6404987" y="5436317"/>
            <a:ext cx="1219200" cy="369332"/>
          </a:xfrm>
          <a:prstGeom prst="rect">
            <a:avLst/>
          </a:prstGeom>
          <a:solidFill>
            <a:schemeClr val="bg1"/>
          </a:solidFill>
          <a:ln>
            <a:solidFill>
              <a:schemeClr val="bg1"/>
            </a:solidFill>
          </a:ln>
        </p:spPr>
        <p:txBody>
          <a:bodyPr wrap="square" rtlCol="0">
            <a:spAutoFit/>
          </a:bodyPr>
          <a:lstStyle/>
          <a:p>
            <a:r>
              <a:rPr lang="zh-CN" altLang="en-US" dirty="0" smtClean="0">
                <a:latin typeface="楷体" pitchFamily="49" charset="-122"/>
                <a:ea typeface="楷体" pitchFamily="49" charset="-122"/>
              </a:rPr>
              <a:t>安全领域</a:t>
            </a:r>
            <a:endParaRPr lang="zh-CN" altLang="en-US" dirty="0">
              <a:latin typeface="楷体" pitchFamily="49" charset="-122"/>
              <a:ea typeface="楷体" pitchFamily="49" charset="-122"/>
            </a:endParaRPr>
          </a:p>
        </p:txBody>
      </p:sp>
      <p:sp>
        <p:nvSpPr>
          <p:cNvPr id="9" name="TextBox 8"/>
          <p:cNvSpPr txBox="1"/>
          <p:nvPr/>
        </p:nvSpPr>
        <p:spPr>
          <a:xfrm>
            <a:off x="5406390" y="5922645"/>
            <a:ext cx="3072130" cy="369332"/>
          </a:xfrm>
          <a:prstGeom prst="rect">
            <a:avLst/>
          </a:prstGeom>
          <a:noFill/>
        </p:spPr>
        <p:txBody>
          <a:bodyPr wrap="square" rtlCol="0">
            <a:spAutoFit/>
          </a:bodyPr>
          <a:lstStyle/>
          <a:p>
            <a:r>
              <a:rPr lang="zh-CN" altLang="en-US" dirty="0">
                <a:latin typeface="楷体" pitchFamily="49" charset="-122"/>
                <a:ea typeface="楷体" pitchFamily="49" charset="-122"/>
              </a:rPr>
              <a:t>有</a:t>
            </a:r>
            <a:r>
              <a:rPr lang="en-US" altLang="zh-CN" dirty="0" err="1" smtClean="0">
                <a:latin typeface="楷体" pitchFamily="49" charset="-122"/>
                <a:ea typeface="楷体" pitchFamily="49" charset="-122"/>
              </a:rPr>
              <a:t>TrustZone</a:t>
            </a:r>
            <a:endParaRPr lang="zh-CN" altLang="en-US" dirty="0">
              <a:latin typeface="楷体" pitchFamily="49" charset="-122"/>
              <a:ea typeface="楷体" pitchFamily="49" charset="-122"/>
            </a:endParaRPr>
          </a:p>
        </p:txBody>
      </p:sp>
      <p:sp>
        <p:nvSpPr>
          <p:cNvPr id="6" name="TextBox 5"/>
          <p:cNvSpPr txBox="1"/>
          <p:nvPr/>
        </p:nvSpPr>
        <p:spPr>
          <a:xfrm>
            <a:off x="1527810" y="5436235"/>
            <a:ext cx="2557780" cy="369332"/>
          </a:xfrm>
          <a:prstGeom prst="rect">
            <a:avLst/>
          </a:prstGeom>
          <a:noFill/>
        </p:spPr>
        <p:txBody>
          <a:bodyPr wrap="square" rtlCol="0">
            <a:spAutoFit/>
          </a:bodyPr>
          <a:lstStyle/>
          <a:p>
            <a:r>
              <a:rPr lang="zh-CN" altLang="en-US" dirty="0" smtClean="0">
                <a:latin typeface="楷体" pitchFamily="49" charset="-122"/>
                <a:ea typeface="楷体" pitchFamily="49" charset="-122"/>
              </a:rPr>
              <a:t>无</a:t>
            </a:r>
            <a:r>
              <a:rPr lang="en-US" altLang="zh-CN" dirty="0" err="1" smtClean="0">
                <a:latin typeface="楷体" pitchFamily="49" charset="-122"/>
                <a:ea typeface="楷体" pitchFamily="49" charset="-122"/>
              </a:rPr>
              <a:t>TrustZone</a:t>
            </a:r>
            <a:endParaRPr lang="zh-CN" altLang="en-US" dirty="0">
              <a:latin typeface="楷体" pitchFamily="49" charset="-122"/>
              <a:ea typeface="楷体" pitchFamily="49" charset="-122"/>
            </a:endParaRPr>
          </a:p>
        </p:txBody>
      </p:sp>
      <p:sp>
        <p:nvSpPr>
          <p:cNvPr id="4" name="内容占位符 2"/>
          <p:cNvSpPr>
            <a:spLocks noGrp="1"/>
          </p:cNvSpPr>
          <p:nvPr/>
        </p:nvSpPr>
        <p:spPr>
          <a:xfrm>
            <a:off x="666115" y="116935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lang="zh-CN" altLang="en-US" b="0" dirty="0">
                <a:latin typeface="楷体" pitchFamily="49" charset="-122"/>
                <a:ea typeface="楷体" pitchFamily="49" charset="-122"/>
                <a:sym typeface="+mn-ea"/>
              </a:rPr>
              <a:t>三星</a:t>
            </a:r>
            <a:r>
              <a:rPr b="0" dirty="0">
                <a:latin typeface="楷体" pitchFamily="49" charset="-122"/>
                <a:ea typeface="楷体" pitchFamily="49" charset="-122"/>
                <a:sym typeface="+mn-ea"/>
              </a:rPr>
              <a:t>KNOX-----ARM </a:t>
            </a:r>
            <a:r>
              <a:rPr b="0" dirty="0" err="1">
                <a:latin typeface="楷体" pitchFamily="49" charset="-122"/>
                <a:ea typeface="楷体" pitchFamily="49" charset="-122"/>
                <a:sym typeface="+mn-ea"/>
              </a:rPr>
              <a:t>TrustZone</a:t>
            </a:r>
            <a:endParaRPr lang="en-US" b="0" baseline="60000" dirty="0" smtClean="0">
              <a:solidFill>
                <a:schemeClr val="tx1"/>
              </a:solidFill>
              <a:latin typeface="楷体" pitchFamily="49" charset="-122"/>
              <a:ea typeface="楷体" pitchFamily="49" charset="-122"/>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endParaRPr kumimoji="0"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990600"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1785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grpSp>
      <p:grpSp>
        <p:nvGrpSpPr>
          <p:cNvPr id="3" name="Group 6"/>
          <p:cNvGrpSpPr/>
          <p:nvPr/>
        </p:nvGrpSpPr>
        <p:grpSpPr bwMode="auto">
          <a:xfrm>
            <a:off x="1785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6" name="Line 10"/>
          <p:cNvSpPr>
            <a:spLocks noChangeShapeType="1"/>
          </p:cNvSpPr>
          <p:nvPr/>
        </p:nvSpPr>
        <p:spPr bwMode="auto">
          <a:xfrm>
            <a:off x="2395518" y="22955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sp>
        <p:nvSpPr>
          <p:cNvPr id="148" name="Text Box 12"/>
          <p:cNvSpPr txBox="1">
            <a:spLocks noChangeArrowheads="1"/>
          </p:cNvSpPr>
          <p:nvPr/>
        </p:nvSpPr>
        <p:spPr bwMode="gray">
          <a:xfrm>
            <a:off x="1982768" y="17843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chemeClr val="bg1"/>
                </a:solidFill>
                <a:effectLst/>
                <a:uLnTx/>
                <a:uFillTx/>
              </a:rPr>
              <a:t>1</a:t>
            </a:r>
          </a:p>
        </p:txBody>
      </p:sp>
      <p:sp>
        <p:nvSpPr>
          <p:cNvPr id="149" name="Line 13"/>
          <p:cNvSpPr>
            <a:spLocks noChangeShapeType="1"/>
          </p:cNvSpPr>
          <p:nvPr/>
        </p:nvSpPr>
        <p:spPr bwMode="auto">
          <a:xfrm>
            <a:off x="2395518" y="32099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Text Box 14"/>
          <p:cNvSpPr txBox="1">
            <a:spLocks noChangeArrowheads="1"/>
          </p:cNvSpPr>
          <p:nvPr/>
        </p:nvSpPr>
        <p:spPr bwMode="auto">
          <a:xfrm>
            <a:off x="3195391" y="1784290"/>
            <a:ext cx="2879090" cy="483235"/>
          </a:xfrm>
          <a:prstGeom prst="rect">
            <a:avLst/>
          </a:prstGeom>
          <a:noFill/>
          <a:ln w="9525" algn="ctr">
            <a:noFill/>
            <a:miter lim="800000"/>
          </a:ln>
        </p:spPr>
        <p:txBody>
          <a:bodyPr wrap="none">
            <a:spAutoFit/>
          </a:bodyPr>
          <a:lstStyle/>
          <a:p>
            <a:pPr eaLnBrk="0" fontAlgn="auto" hangingPunct="0">
              <a:spcBef>
                <a:spcPts val="0"/>
              </a:spcBef>
              <a:spcAft>
                <a:spcPts val="0"/>
              </a:spcAft>
              <a:defRPr/>
            </a:pPr>
            <a:r>
              <a:rPr lang="en-US" altLang="zh-CN" sz="2400" kern="0" dirty="0">
                <a:solidFill>
                  <a:schemeClr val="tx1"/>
                </a:solidFill>
                <a:latin typeface="微软雅黑" panose="020B0503020204020204" pitchFamily="34" charset="-122"/>
                <a:ea typeface="微软雅黑" panose="020B0503020204020204" pitchFamily="34" charset="-122"/>
              </a:rPr>
              <a:t>TrustZone</a:t>
            </a:r>
            <a:r>
              <a:rPr lang="zh-CN" altLang="en-US" sz="2400" kern="0" dirty="0">
                <a:solidFill>
                  <a:schemeClr val="tx1"/>
                </a:solidFill>
                <a:latin typeface="微软雅黑" panose="020B0503020204020204" pitchFamily="34" charset="-122"/>
                <a:ea typeface="微软雅黑" panose="020B0503020204020204" pitchFamily="34" charset="-122"/>
              </a:rPr>
              <a:t>技术简介</a:t>
            </a:r>
          </a:p>
        </p:txBody>
      </p:sp>
      <p:sp>
        <p:nvSpPr>
          <p:cNvPr id="151" name="Text Box 15"/>
          <p:cNvSpPr txBox="1">
            <a:spLocks noChangeArrowheads="1"/>
          </p:cNvSpPr>
          <p:nvPr/>
        </p:nvSpPr>
        <p:spPr bwMode="gray">
          <a:xfrm>
            <a:off x="1982768" y="26987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2</a:t>
            </a:r>
          </a:p>
        </p:txBody>
      </p:sp>
      <p:grpSp>
        <p:nvGrpSpPr>
          <p:cNvPr id="4" name="Group 16"/>
          <p:cNvGrpSpPr/>
          <p:nvPr/>
        </p:nvGrpSpPr>
        <p:grpSpPr bwMode="auto">
          <a:xfrm>
            <a:off x="1785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 name="Group 20"/>
          <p:cNvGrpSpPr/>
          <p:nvPr/>
        </p:nvGrpSpPr>
        <p:grpSpPr bwMode="auto">
          <a:xfrm>
            <a:off x="1785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60" name="Line 24"/>
          <p:cNvSpPr>
            <a:spLocks noChangeShapeType="1"/>
          </p:cNvSpPr>
          <p:nvPr/>
        </p:nvSpPr>
        <p:spPr bwMode="auto">
          <a:xfrm>
            <a:off x="2395518" y="41021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Text Box 25"/>
          <p:cNvSpPr txBox="1">
            <a:spLocks noChangeArrowheads="1"/>
          </p:cNvSpPr>
          <p:nvPr/>
        </p:nvSpPr>
        <p:spPr bwMode="auto">
          <a:xfrm>
            <a:off x="3195308" y="2672874"/>
            <a:ext cx="440309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en-US" altLang="zh-CN" sz="2400" kern="0" dirty="0">
                <a:solidFill>
                  <a:srgbClr val="000000"/>
                </a:solidFill>
                <a:latin typeface="微软雅黑" panose="020B0503020204020204" pitchFamily="34" charset="-122"/>
                <a:ea typeface="微软雅黑" panose="020B0503020204020204" pitchFamily="34" charset="-122"/>
              </a:rPr>
              <a:t>TrustZone</a:t>
            </a:r>
            <a:r>
              <a:rPr lang="zh-CN" altLang="en-US" sz="2400" kern="0" dirty="0">
                <a:solidFill>
                  <a:srgbClr val="000000"/>
                </a:solidFill>
                <a:latin typeface="微软雅黑" panose="020B0503020204020204" pitchFamily="34" charset="-122"/>
                <a:ea typeface="微软雅黑" panose="020B0503020204020204" pitchFamily="34" charset="-122"/>
              </a:rPr>
              <a:t>技术安全实现与应用</a:t>
            </a:r>
          </a:p>
        </p:txBody>
      </p:sp>
      <p:sp>
        <p:nvSpPr>
          <p:cNvPr id="162" name="Text Box 26"/>
          <p:cNvSpPr txBox="1">
            <a:spLocks noChangeArrowheads="1"/>
          </p:cNvSpPr>
          <p:nvPr/>
        </p:nvSpPr>
        <p:spPr bwMode="gray">
          <a:xfrm>
            <a:off x="1982768" y="35909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0000"/>
                </a:solidFill>
                <a:effectLst/>
                <a:uLnTx/>
                <a:uFillTx/>
              </a:rPr>
              <a:t>3</a:t>
            </a:r>
          </a:p>
        </p:txBody>
      </p:sp>
      <p:sp>
        <p:nvSpPr>
          <p:cNvPr id="163" name="Line 27"/>
          <p:cNvSpPr>
            <a:spLocks noChangeShapeType="1"/>
          </p:cNvSpPr>
          <p:nvPr/>
        </p:nvSpPr>
        <p:spPr bwMode="auto">
          <a:xfrm>
            <a:off x="2395518" y="50165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Text Box 28"/>
          <p:cNvSpPr txBox="1">
            <a:spLocks noChangeArrowheads="1"/>
          </p:cNvSpPr>
          <p:nvPr/>
        </p:nvSpPr>
        <p:spPr bwMode="auto">
          <a:xfrm>
            <a:off x="3195192" y="3624150"/>
            <a:ext cx="4142740" cy="483235"/>
          </a:xfrm>
          <a:prstGeom prst="rect">
            <a:avLst/>
          </a:prstGeom>
          <a:noFill/>
          <a:ln w="9525" algn="ctr">
            <a:noFill/>
            <a:miter lim="800000"/>
          </a:ln>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defRPr/>
            </a:pPr>
            <a:r>
              <a:rPr lang="zh-CN" altLang="en-US" sz="2400" dirty="0">
                <a:solidFill>
                  <a:srgbClr val="FF0000"/>
                </a:solidFill>
                <a:latin typeface="微软雅黑" panose="020B0503020204020204" pitchFamily="34" charset="-122"/>
                <a:ea typeface="微软雅黑" panose="020B0503020204020204" pitchFamily="34" charset="-122"/>
                <a:sym typeface="+mn-ea"/>
              </a:rPr>
              <a:t>基于</a:t>
            </a:r>
            <a:r>
              <a:rPr lang="en-US" altLang="zh-CN" sz="2400" dirty="0">
                <a:solidFill>
                  <a:srgbClr val="FF0000"/>
                </a:solidFill>
                <a:latin typeface="微软雅黑" panose="020B0503020204020204" pitchFamily="34" charset="-122"/>
                <a:ea typeface="微软雅黑" panose="020B0503020204020204" pitchFamily="34" charset="-122"/>
                <a:sym typeface="+mn-ea"/>
              </a:rPr>
              <a:t>ARM </a:t>
            </a:r>
            <a:r>
              <a:rPr lang="en-US" altLang="zh-CN" sz="2400" dirty="0" err="1">
                <a:solidFill>
                  <a:srgbClr val="FF0000"/>
                </a:solidFill>
                <a:latin typeface="微软雅黑" panose="020B0503020204020204" pitchFamily="34" charset="-122"/>
                <a:ea typeface="微软雅黑" panose="020B0503020204020204" pitchFamily="34" charset="-122"/>
                <a:sym typeface="+mn-ea"/>
              </a:rPr>
              <a:t>Trustzone</a:t>
            </a:r>
            <a:r>
              <a:rPr lang="zh-CN" altLang="en-US" sz="2400" dirty="0">
                <a:solidFill>
                  <a:srgbClr val="FF0000"/>
                </a:solidFill>
                <a:latin typeface="微软雅黑" panose="020B0503020204020204" pitchFamily="34" charset="-122"/>
                <a:ea typeface="微软雅黑" panose="020B0503020204020204" pitchFamily="34" charset="-122"/>
                <a:sym typeface="+mn-ea"/>
              </a:rPr>
              <a:t>的</a:t>
            </a:r>
            <a:r>
              <a:rPr lang="en-US" altLang="zh-CN" sz="2400" dirty="0">
                <a:solidFill>
                  <a:srgbClr val="FF0000"/>
                </a:solidFill>
                <a:latin typeface="微软雅黑" panose="020B0503020204020204" pitchFamily="34" charset="-122"/>
                <a:ea typeface="微软雅黑" panose="020B0503020204020204" pitchFamily="34" charset="-122"/>
                <a:sym typeface="+mn-ea"/>
              </a:rPr>
              <a:t>STPM</a:t>
            </a:r>
            <a:endParaRPr lang="en-US" altLang="zh-CN" sz="2400" kern="0" dirty="0">
              <a:solidFill>
                <a:srgbClr val="FF0000"/>
              </a:solidFill>
              <a:latin typeface="微软雅黑" panose="020B0503020204020204" pitchFamily="34" charset="-122"/>
              <a:ea typeface="微软雅黑" panose="020B0503020204020204" pitchFamily="34" charset="-122"/>
              <a:sym typeface="+mn-ea"/>
            </a:endParaRPr>
          </a:p>
        </p:txBody>
      </p:sp>
      <p:sp>
        <p:nvSpPr>
          <p:cNvPr id="165" name="Text Box 29"/>
          <p:cNvSpPr txBox="1">
            <a:spLocks noChangeArrowheads="1"/>
          </p:cNvSpPr>
          <p:nvPr/>
        </p:nvSpPr>
        <p:spPr bwMode="gray">
          <a:xfrm>
            <a:off x="1982768" y="45053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4</a:t>
            </a:r>
          </a:p>
        </p:txBody>
      </p:sp>
      <p:sp>
        <p:nvSpPr>
          <p:cNvPr id="31" name="Text Box 28"/>
          <p:cNvSpPr txBox="1">
            <a:spLocks noChangeArrowheads="1"/>
          </p:cNvSpPr>
          <p:nvPr/>
        </p:nvSpPr>
        <p:spPr bwMode="auto">
          <a:xfrm>
            <a:off x="3196333" y="4406801"/>
            <a:ext cx="3197860" cy="483235"/>
          </a:xfrm>
          <a:prstGeom prst="rect">
            <a:avLst/>
          </a:prstGeom>
          <a:noFill/>
          <a:ln w="9525" algn="ctr">
            <a:noFill/>
            <a:miter lim="800000"/>
          </a:ln>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defRPr/>
            </a:pPr>
            <a:r>
              <a:rPr lang="en-US" altLang="zh-CN" sz="2400" dirty="0" smtClean="0">
                <a:solidFill>
                  <a:schemeClr val="accent4">
                    <a:lumMod val="90000"/>
                    <a:lumOff val="10000"/>
                  </a:schemeClr>
                </a:solidFill>
                <a:latin typeface="微软雅黑" panose="020B0503020204020204" pitchFamily="34" charset="-122"/>
                <a:ea typeface="微软雅黑" panose="020B0503020204020204" pitchFamily="34" charset="-122"/>
                <a:sym typeface="+mn-ea"/>
              </a:rPr>
              <a:t>ARM V8</a:t>
            </a:r>
            <a:r>
              <a:rPr lang="zh-CN" altLang="en-US" sz="2400" dirty="0" smtClean="0">
                <a:solidFill>
                  <a:schemeClr val="accent4">
                    <a:lumMod val="90000"/>
                    <a:lumOff val="10000"/>
                  </a:schemeClr>
                </a:solidFill>
                <a:latin typeface="微软雅黑" panose="020B0503020204020204" pitchFamily="34" charset="-122"/>
                <a:ea typeface="微软雅黑" panose="020B0503020204020204" pitchFamily="34" charset="-122"/>
                <a:sym typeface="+mn-ea"/>
              </a:rPr>
              <a:t>安全技术研究</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2216715" y="3937819"/>
            <a:ext cx="6531749" cy="587857"/>
          </a:xfrm>
          <a:prstGeom prst="round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latinLnBrk="1">
              <a:lnSpc>
                <a:spcPct val="80000"/>
              </a:lnSpc>
              <a:spcBef>
                <a:spcPct val="50000"/>
              </a:spcBef>
              <a:buClr>
                <a:srgbClr val="FF0000"/>
              </a:buClr>
            </a:pPr>
            <a:r>
              <a:rPr lang="zh-CN" altLang="zh-CN" sz="1600" dirty="0">
                <a:solidFill>
                  <a:srgbClr val="000000"/>
                </a:solidFill>
                <a:latin typeface="微软雅黑" panose="020B0503020204020204" pitchFamily="34" charset="-122"/>
                <a:ea typeface="微软雅黑" panose="020B0503020204020204" pitchFamily="34" charset="-122"/>
              </a:rPr>
              <a:t>是一种具有传染性、破坏性的手机程序</a:t>
            </a:r>
            <a:r>
              <a:rPr lang="zh-CN" altLang="en-US" sz="1600" dirty="0">
                <a:solidFill>
                  <a:srgbClr val="000000"/>
                </a:solidFill>
                <a:latin typeface="微软雅黑" panose="020B0503020204020204" pitchFamily="34" charset="-122"/>
                <a:ea typeface="微软雅黑" panose="020B0503020204020204" pitchFamily="34" charset="-122"/>
              </a:rPr>
              <a:t>，</a:t>
            </a:r>
            <a:r>
              <a:rPr lang="zh-CN" altLang="zh-CN" sz="1600" dirty="0">
                <a:solidFill>
                  <a:srgbClr val="000000"/>
                </a:solidFill>
                <a:latin typeface="微软雅黑" panose="020B0503020204020204" pitchFamily="34" charset="-122"/>
                <a:ea typeface="微软雅黑" panose="020B0503020204020204" pitchFamily="34" charset="-122"/>
              </a:rPr>
              <a:t>导致使用者无法正常使用手机</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2216715" y="4735076"/>
            <a:ext cx="6531749" cy="587857"/>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latinLnBrk="1">
              <a:lnSpc>
                <a:spcPct val="80000"/>
              </a:lnSpc>
              <a:buClr>
                <a:srgbClr val="FF0000"/>
              </a:buClr>
            </a:pPr>
            <a:r>
              <a:rPr lang="zh-CN" altLang="zh-CN" sz="1600" dirty="0">
                <a:solidFill>
                  <a:srgbClr val="000000"/>
                </a:solidFill>
                <a:latin typeface="微软雅黑" panose="020B0503020204020204" pitchFamily="34" charset="-122"/>
                <a:ea typeface="微软雅黑" panose="020B0503020204020204" pitchFamily="34" charset="-122"/>
              </a:rPr>
              <a:t>连接不安全网络，导致用户位置信息、账户密码等重要隐私信息被窃取。</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bwMode="auto">
          <a:xfrm>
            <a:off x="394855" y="4003136"/>
            <a:ext cx="1502303" cy="522540"/>
          </a:xfrm>
          <a:prstGeom prst="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ctr" latinLnBrk="1">
              <a:lnSpc>
                <a:spcPct val="80000"/>
              </a:lnSpc>
              <a:spcBef>
                <a:spcPct val="50000"/>
              </a:spcBef>
              <a:buClr>
                <a:srgbClr val="FF0000"/>
              </a:buClr>
            </a:pPr>
            <a:r>
              <a:rPr lang="zh-CN" altLang="zh-CN" dirty="0">
                <a:solidFill>
                  <a:schemeClr val="dk1"/>
                </a:solidFill>
                <a:latin typeface="微软雅黑" panose="020B0503020204020204" pitchFamily="34" charset="-122"/>
                <a:ea typeface="微软雅黑" panose="020B0503020204020204" pitchFamily="34" charset="-122"/>
              </a:rPr>
              <a:t>手机病毒</a:t>
            </a:r>
            <a:endParaRPr lang="zh-CN" altLang="en-US" dirty="0">
              <a:solidFill>
                <a:schemeClr val="dk1"/>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394855" y="4786946"/>
            <a:ext cx="1502303" cy="522540"/>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latinLnBrk="1">
              <a:lnSpc>
                <a:spcPct val="80000"/>
              </a:lnSpc>
              <a:spcBef>
                <a:spcPct val="50000"/>
              </a:spcBef>
              <a:buClr>
                <a:srgbClr val="FF0000"/>
              </a:buClr>
              <a:buFont typeface="Wingdings" panose="05000000000000000000" pitchFamily="2" charset="2"/>
              <a:buNone/>
            </a:pPr>
            <a:r>
              <a:rPr lang="zh-CN" altLang="zh-CN" dirty="0">
                <a:latin typeface="微软雅黑" panose="020B0503020204020204" pitchFamily="34" charset="-122"/>
                <a:ea typeface="微软雅黑" panose="020B0503020204020204" pitchFamily="34" charset="-122"/>
              </a:rPr>
              <a:t>网络威胁</a:t>
            </a:r>
            <a:endParaRPr lang="zh-CN" altLang="en-US" sz="1815" dirty="0">
              <a:solidFill>
                <a:srgbClr val="000000"/>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394855" y="5523582"/>
            <a:ext cx="1502303" cy="522540"/>
          </a:xfrm>
          <a:prstGeom prst="rect">
            <a:avLst/>
          </a:prstGeom>
          <a:solidFill>
            <a:srgbClr val="E9D8F0"/>
          </a:solidFill>
          <a:ln w="12700" cap="flat" cmpd="sng" algn="ctr">
            <a:solidFill>
              <a:schemeClr val="tx1"/>
            </a:solidFill>
            <a:prstDash val="solid"/>
            <a:round/>
            <a:headEnd type="none" w="med" len="med"/>
            <a:tailEnd type="none" w="med" len="sm"/>
          </a:ln>
          <a:effectLst/>
        </p:spPr>
        <p:txBody>
          <a:bodyPr vert="horz" wrap="none" lIns="82944" tIns="41472" rIns="82944" bIns="41472" numCol="1" rtlCol="0" anchor="ctr" anchorCtr="0" compatLnSpc="1"/>
          <a:lstStyle/>
          <a:p>
            <a:pPr algn="ctr" latinLnBrk="1">
              <a:lnSpc>
                <a:spcPct val="80000"/>
              </a:lnSpc>
              <a:spcBef>
                <a:spcPct val="50000"/>
              </a:spcBef>
              <a:buClr>
                <a:srgbClr val="FF0000"/>
              </a:buClr>
              <a:buFont typeface="Wingdings" panose="05000000000000000000" pitchFamily="2" charset="2"/>
              <a:buNone/>
            </a:pPr>
            <a:r>
              <a:rPr lang="zh-CN" altLang="zh-CN" dirty="0">
                <a:latin typeface="微软雅黑" panose="020B0503020204020204" pitchFamily="34" charset="-122"/>
                <a:ea typeface="微软雅黑" panose="020B0503020204020204" pitchFamily="34" charset="-122"/>
              </a:rPr>
              <a:t>操作系统漏洞</a:t>
            </a:r>
            <a:endParaRPr lang="zh-CN" altLang="en-US" sz="1815" dirty="0">
              <a:solidFill>
                <a:srgbClr val="000000"/>
              </a:solidFill>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2216715" y="5505439"/>
            <a:ext cx="6531749" cy="587857"/>
          </a:xfrm>
          <a:prstGeom prst="roundRect">
            <a:avLst/>
          </a:prstGeom>
          <a:solidFill>
            <a:srgbClr val="E9D8F0"/>
          </a:solidFill>
          <a:ln w="12700" cap="flat" cmpd="sng" algn="ctr">
            <a:solidFill>
              <a:schemeClr val="tx1"/>
            </a:solidFill>
            <a:prstDash val="solid"/>
            <a:round/>
            <a:headEnd type="none" w="med" len="med"/>
            <a:tailEnd type="none" w="med" len="sm"/>
          </a:ln>
          <a:effectLst/>
        </p:spPr>
        <p:txBody>
          <a:bodyPr vert="horz" wrap="none" lIns="82944" tIns="41472" rIns="82944" bIns="41472" numCol="1" rtlCol="0" anchor="ctr" anchorCtr="0" compatLnSpc="1"/>
          <a:lstStyle/>
          <a:p>
            <a:endParaRPr lang="en-US" altLang="zh-CN" sz="1600" dirty="0">
              <a:solidFill>
                <a:srgbClr val="000000"/>
              </a:solidFill>
              <a:latin typeface="微软雅黑" panose="020B0503020204020204" pitchFamily="34" charset="-122"/>
              <a:ea typeface="微软雅黑" panose="020B0503020204020204" pitchFamily="34" charset="-122"/>
            </a:endParaRPr>
          </a:p>
          <a:p>
            <a:r>
              <a:rPr lang="zh-CN" altLang="zh-CN" sz="1600" dirty="0">
                <a:solidFill>
                  <a:srgbClr val="000000"/>
                </a:solidFill>
                <a:latin typeface="微软雅黑" panose="020B0503020204020204" pitchFamily="34" charset="-122"/>
                <a:ea typeface="微软雅黑" panose="020B0503020204020204" pitchFamily="34" charset="-122"/>
              </a:rPr>
              <a:t>当前流行的智能手机操作系统</a:t>
            </a:r>
            <a:r>
              <a:rPr lang="zh-CN" altLang="en-US" sz="1600" dirty="0">
                <a:solidFill>
                  <a:srgbClr val="000000"/>
                </a:solidFill>
                <a:latin typeface="微软雅黑" panose="020B0503020204020204" pitchFamily="34" charset="-122"/>
                <a:ea typeface="微软雅黑" panose="020B0503020204020204" pitchFamily="34" charset="-122"/>
              </a:rPr>
              <a:t>基本</a:t>
            </a:r>
            <a:r>
              <a:rPr lang="zh-CN" altLang="zh-CN" sz="1600" dirty="0">
                <a:solidFill>
                  <a:srgbClr val="000000"/>
                </a:solidFill>
                <a:latin typeface="微软雅黑" panose="020B0503020204020204" pitchFamily="34" charset="-122"/>
                <a:ea typeface="微软雅黑" panose="020B0503020204020204" pitchFamily="34" charset="-122"/>
              </a:rPr>
              <a:t>都存在着较多的安全漏洞。</a:t>
            </a:r>
            <a:endParaRPr lang="zh-CN" altLang="en-US" sz="1600" dirty="0">
              <a:solidFill>
                <a:srgbClr val="000000"/>
              </a:solidFill>
              <a:latin typeface="微软雅黑" panose="020B0503020204020204" pitchFamily="34" charset="-122"/>
              <a:ea typeface="微软雅黑" panose="020B0503020204020204" pitchFamily="34" charset="-122"/>
            </a:endParaRPr>
          </a:p>
          <a:p>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394855" y="3219326"/>
            <a:ext cx="1502303" cy="522540"/>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latinLnBrk="1">
              <a:lnSpc>
                <a:spcPct val="80000"/>
              </a:lnSpc>
              <a:spcBef>
                <a:spcPct val="50000"/>
              </a:spcBef>
              <a:buClr>
                <a:srgbClr val="FF0000"/>
              </a:buClr>
              <a:buFont typeface="Wingdings" panose="05000000000000000000" pitchFamily="2" charset="2"/>
              <a:buNone/>
            </a:pPr>
            <a:r>
              <a:rPr lang="zh-CN" altLang="zh-CN" dirty="0">
                <a:latin typeface="微软雅黑" panose="020B0503020204020204" pitchFamily="34" charset="-122"/>
                <a:ea typeface="微软雅黑" panose="020B0503020204020204" pitchFamily="34" charset="-122"/>
              </a:rPr>
              <a:t>恶意软件</a:t>
            </a:r>
            <a:endParaRPr lang="zh-CN" altLang="en-US" sz="1815"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394855" y="2435516"/>
            <a:ext cx="1502303" cy="522540"/>
          </a:xfrm>
          <a:prstGeom prst="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algn="ctr" latinLnBrk="1">
              <a:lnSpc>
                <a:spcPct val="80000"/>
              </a:lnSpc>
              <a:spcBef>
                <a:spcPct val="50000"/>
              </a:spcBef>
              <a:buClr>
                <a:srgbClr val="FF0000"/>
              </a:buClr>
              <a:buFont typeface="Wingdings" panose="05000000000000000000" pitchFamily="2" charset="2"/>
              <a:buNone/>
            </a:pPr>
            <a:r>
              <a:rPr lang="zh-CN" altLang="zh-CN" dirty="0">
                <a:latin typeface="微软雅黑" panose="020B0503020204020204" pitchFamily="34" charset="-122"/>
                <a:ea typeface="微软雅黑" panose="020B0503020204020204" pitchFamily="34" charset="-122"/>
              </a:rPr>
              <a:t>物理安全</a:t>
            </a:r>
            <a:endParaRPr lang="zh-CN" altLang="en-US" sz="1815" dirty="0">
              <a:solidFill>
                <a:srgbClr val="000000"/>
              </a:solidFill>
              <a:latin typeface="微软雅黑" panose="020B0503020204020204" pitchFamily="34" charset="-122"/>
              <a:ea typeface="微软雅黑" panose="020B0503020204020204" pitchFamily="34" charset="-122"/>
            </a:endParaRPr>
          </a:p>
        </p:txBody>
      </p:sp>
      <p:sp>
        <p:nvSpPr>
          <p:cNvPr id="4" name="圆角矩形 3"/>
          <p:cNvSpPr/>
          <p:nvPr/>
        </p:nvSpPr>
        <p:spPr bwMode="auto">
          <a:xfrm>
            <a:off x="2216715" y="2400608"/>
            <a:ext cx="6531749" cy="587857"/>
          </a:xfrm>
          <a:prstGeom prst="round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latinLnBrk="1">
              <a:lnSpc>
                <a:spcPct val="80000"/>
              </a:lnSpc>
              <a:spcBef>
                <a:spcPct val="50000"/>
              </a:spcBef>
              <a:buClr>
                <a:srgbClr val="FF0000"/>
              </a:buClr>
              <a:buFont typeface="Wingdings" panose="05000000000000000000" pitchFamily="2" charset="2"/>
              <a:buNone/>
            </a:pPr>
            <a:r>
              <a:rPr lang="zh-CN" altLang="zh-CN" sz="1600" dirty="0">
                <a:solidFill>
                  <a:srgbClr val="000000"/>
                </a:solidFill>
                <a:latin typeface="微软雅黑" panose="020B0503020204020204" pitchFamily="34" charset="-122"/>
                <a:ea typeface="微软雅黑" panose="020B0503020204020204" pitchFamily="34" charset="-122"/>
              </a:rPr>
              <a:t>一旦设备丢失，所有的用户数据都将不攻自破</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5" name="圆角矩形 14"/>
          <p:cNvSpPr/>
          <p:nvPr/>
        </p:nvSpPr>
        <p:spPr bwMode="auto">
          <a:xfrm>
            <a:off x="2216715" y="3192432"/>
            <a:ext cx="6531749" cy="587857"/>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latinLnBrk="1">
              <a:lnSpc>
                <a:spcPct val="80000"/>
              </a:lnSpc>
              <a:spcBef>
                <a:spcPct val="50000"/>
              </a:spcBef>
              <a:buClr>
                <a:srgbClr val="FF0000"/>
              </a:buClr>
              <a:buFont typeface="Wingdings" panose="05000000000000000000" pitchFamily="2" charset="2"/>
              <a:buNone/>
            </a:pPr>
            <a:r>
              <a:rPr lang="zh-CN" altLang="zh-CN" sz="1600" dirty="0">
                <a:solidFill>
                  <a:srgbClr val="000000"/>
                </a:solidFill>
                <a:latin typeface="微软雅黑" panose="020B0503020204020204" pitchFamily="34" charset="-122"/>
                <a:ea typeface="微软雅黑" panose="020B0503020204020204" pitchFamily="34" charset="-122"/>
              </a:rPr>
              <a:t>重新打包应用软件，在其中嵌入恶意代码或利用</a:t>
            </a:r>
            <a:r>
              <a:rPr lang="en-US" altLang="zh-CN" sz="1600" dirty="0">
                <a:solidFill>
                  <a:srgbClr val="000000"/>
                </a:solidFill>
                <a:latin typeface="微软雅黑" panose="020B0503020204020204" pitchFamily="34" charset="-122"/>
                <a:ea typeface="微软雅黑" panose="020B0503020204020204" pitchFamily="34" charset="-122"/>
              </a:rPr>
              <a:t>root</a:t>
            </a:r>
            <a:r>
              <a:rPr lang="zh-CN" altLang="zh-CN" sz="1600" dirty="0">
                <a:solidFill>
                  <a:srgbClr val="000000"/>
                </a:solidFill>
                <a:latin typeface="微软雅黑" panose="020B0503020204020204" pitchFamily="34" charset="-122"/>
                <a:ea typeface="微软雅黑" panose="020B0503020204020204" pitchFamily="34" charset="-122"/>
              </a:rPr>
              <a:t>权限进行恶意行为</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3.1.1 </a:t>
            </a:r>
            <a:r>
              <a:rPr lang="zh-CN" altLang="en-US" sz="3200" dirty="0" smtClean="0">
                <a:solidFill>
                  <a:schemeClr val="tx1"/>
                </a:solidFill>
              </a:rPr>
              <a:t>背景</a:t>
            </a:r>
            <a:endParaRPr lang="zh-CN" altLang="en-US" sz="3200" dirty="0">
              <a:solidFill>
                <a:schemeClr val="tx1"/>
              </a:solidFill>
            </a:endParaRPr>
          </a:p>
        </p:txBody>
      </p:sp>
      <p:sp>
        <p:nvSpPr>
          <p:cNvPr id="16" name="矩形 15"/>
          <p:cNvSpPr/>
          <p:nvPr/>
        </p:nvSpPr>
        <p:spPr>
          <a:xfrm>
            <a:off x="412115" y="1394460"/>
            <a:ext cx="6426835" cy="586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移动终端面临的安全问题</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1.1</a:t>
            </a:r>
            <a:r>
              <a:rPr lang="zh-CN" altLang="en-US" sz="3200" dirty="0">
                <a:solidFill>
                  <a:schemeClr val="tx1"/>
                </a:solidFill>
              </a:rPr>
              <a:t>TrustZone技术背景</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sz="2400" b="0" i="0" u="none" strike="noStrike" kern="1200" cap="none" spc="0" normalizeH="0" baseline="0" noProof="0" dirty="0" err="1">
                <a:ln>
                  <a:noFill/>
                </a:ln>
                <a:solidFill>
                  <a:schemeClr val="tx1"/>
                </a:solidFill>
                <a:effectLst/>
                <a:uLnTx/>
                <a:uFillTx/>
                <a:latin typeface="楷体" pitchFamily="49" charset="-122"/>
                <a:ea typeface="楷体" pitchFamily="49" charset="-122"/>
              </a:rPr>
              <a:t>随着网络应用在嵌入式系统应用中的日益深入</a:t>
            </a:r>
            <a:r>
              <a:rPr kumimoji="0" lang="zh-CN" altLang="en-US" sz="2400" b="0" i="0" u="none" strike="noStrike" kern="1200" cap="none" spc="0" normalizeH="0" baseline="0" noProof="0" dirty="0">
                <a:ln>
                  <a:noFill/>
                </a:ln>
                <a:solidFill>
                  <a:schemeClr val="tx1"/>
                </a:solidFill>
                <a:effectLst/>
                <a:uLnTx/>
                <a:uFillTx/>
                <a:latin typeface="楷体" pitchFamily="49" charset="-122"/>
                <a:ea typeface="楷体" pitchFamily="49" charset="-122"/>
              </a:rPr>
              <a:t>，</a:t>
            </a:r>
            <a:r>
              <a:rPr kumimoji="0" sz="2400" b="0" i="0" u="none" strike="noStrike" kern="1200" cap="none" spc="0" normalizeH="0" baseline="0" noProof="0" dirty="0">
                <a:ln>
                  <a:noFill/>
                </a:ln>
                <a:solidFill>
                  <a:schemeClr val="tx1"/>
                </a:solidFill>
                <a:effectLst/>
                <a:uLnTx/>
                <a:uFillTx/>
                <a:latin typeface="楷体" pitchFamily="49" charset="-122"/>
                <a:ea typeface="楷体" pitchFamily="49" charset="-122"/>
              </a:rPr>
              <a:t>使得嵌入式应用和设备变得越来越复杂，另外很多开发者都基于此平台进行开发，使系统极易受到恶意攻击，因此提供一套嵌入式系统安全解决方案的需求变得越发紧迫，也成为系统功能必备的要求</a:t>
            </a:r>
            <a:r>
              <a:rPr kumimoji="0" lang="zh-CN" altLang="en-US" sz="2400" b="0" i="0" u="none" strike="noStrike" kern="1200" cap="none" spc="0" normalizeH="0" baseline="0" noProof="0" dirty="0">
                <a:ln>
                  <a:noFill/>
                </a:ln>
                <a:solidFill>
                  <a:schemeClr val="tx1"/>
                </a:solidFill>
                <a:effectLst/>
                <a:uLnTx/>
                <a:uFillTx/>
                <a:latin typeface="楷体" pitchFamily="49" charset="-122"/>
                <a:ea typeface="楷体" pitchFamily="49" charset="-122"/>
              </a:rPr>
              <a:t>。</a:t>
            </a:r>
            <a:r>
              <a:rPr kumimoji="0" sz="2400" b="0" i="0" u="none" strike="noStrike" kern="1200" cap="none" spc="0" normalizeH="0" baseline="0" noProof="0" dirty="0" err="1">
                <a:ln>
                  <a:noFill/>
                </a:ln>
                <a:solidFill>
                  <a:schemeClr val="tx1"/>
                </a:solidFill>
                <a:effectLst/>
                <a:uLnTx/>
                <a:uFillTx/>
                <a:latin typeface="楷体" pitchFamily="49" charset="-122"/>
                <a:ea typeface="楷体" pitchFamily="49" charset="-122"/>
              </a:rPr>
              <a:t>在安全支付、数字版权管理、企业服务和基于Web的服务等嵌入式应用中，</a:t>
            </a:r>
            <a:r>
              <a:rPr kumimoji="0" sz="2400" b="0" i="0" u="none" strike="noStrike" kern="1200" cap="none" spc="0" normalizeH="0" baseline="0" noProof="0" dirty="0" err="1">
                <a:ln>
                  <a:noFill/>
                </a:ln>
                <a:solidFill>
                  <a:srgbClr val="FF0000"/>
                </a:solidFill>
                <a:effectLst/>
                <a:uLnTx/>
                <a:uFillTx/>
                <a:latin typeface="楷体" pitchFamily="49" charset="-122"/>
                <a:ea typeface="楷体" pitchFamily="49" charset="-122"/>
              </a:rPr>
              <a:t>安全性是消费者保护和商业价值内容保护的强制性要求</a:t>
            </a:r>
            <a:r>
              <a:rPr kumimoji="0" lang="zh-CN" altLang="en-US" sz="2400" b="0" i="0" u="none" strike="noStrike" kern="1200" cap="none" spc="0" normalizeH="0" baseline="0" noProof="0" dirty="0">
                <a:ln>
                  <a:noFill/>
                </a:ln>
                <a:solidFill>
                  <a:schemeClr val="tx1"/>
                </a:solidFill>
                <a:effectLst/>
                <a:uLnTx/>
                <a:uFillTx/>
                <a:latin typeface="楷体" pitchFamily="49" charset="-122"/>
                <a:ea typeface="楷体" pitchFamily="49" charset="-122"/>
              </a:rPr>
              <a:t>。</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endPar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4"/>
          <p:cNvSpPr>
            <a:spLocks noChangeArrowheads="1"/>
          </p:cNvSpPr>
          <p:nvPr/>
        </p:nvSpPr>
        <p:spPr bwMode="auto">
          <a:xfrm rot="10800000">
            <a:off x="1150851" y="2194576"/>
            <a:ext cx="1009650" cy="586351"/>
          </a:xfrm>
          <a:prstGeom prst="upArrow">
            <a:avLst>
              <a:gd name="adj1" fmla="val 40300"/>
              <a:gd name="adj2" fmla="val 36257"/>
            </a:avLst>
          </a:prstGeom>
          <a:gradFill rotWithShape="1">
            <a:gsLst>
              <a:gs pos="0">
                <a:schemeClr val="accent5">
                  <a:lumMod val="50000"/>
                </a:schemeClr>
              </a:gs>
              <a:gs pos="100000">
                <a:srgbClr val="FFFFFF"/>
              </a:gs>
            </a:gsLst>
            <a:lin ang="5400000" scaled="0"/>
          </a:gradFill>
          <a:ln>
            <a:noFill/>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1">
              <a:solidFill>
                <a:srgbClr val="000000"/>
              </a:solidFill>
              <a:latin typeface="Gulim" panose="020B0600000101010101" pitchFamily="50" charset="-127"/>
              <a:ea typeface="Gulim" panose="020B0600000101010101" pitchFamily="50" charset="-127"/>
            </a:endParaRPr>
          </a:p>
        </p:txBody>
      </p:sp>
      <p:sp>
        <p:nvSpPr>
          <p:cNvPr id="12" name="AutoShape 14"/>
          <p:cNvSpPr>
            <a:spLocks noChangeArrowheads="1"/>
          </p:cNvSpPr>
          <p:nvPr/>
        </p:nvSpPr>
        <p:spPr bwMode="auto">
          <a:xfrm rot="10800000">
            <a:off x="3922390" y="2176840"/>
            <a:ext cx="1009650" cy="604087"/>
          </a:xfrm>
          <a:prstGeom prst="upArrow">
            <a:avLst>
              <a:gd name="adj1" fmla="val 40300"/>
              <a:gd name="adj2" fmla="val 36257"/>
            </a:avLst>
          </a:prstGeom>
          <a:gradFill rotWithShape="1">
            <a:gsLst>
              <a:gs pos="0">
                <a:schemeClr val="accent5">
                  <a:lumMod val="50000"/>
                </a:schemeClr>
              </a:gs>
              <a:gs pos="100000">
                <a:srgbClr val="FFFFFF"/>
              </a:gs>
            </a:gsLst>
            <a:lin ang="5400000" scaled="0"/>
          </a:gradFill>
          <a:ln>
            <a:noFill/>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1">
              <a:solidFill>
                <a:srgbClr val="000000"/>
              </a:solidFill>
              <a:latin typeface="Gulim" panose="020B0600000101010101" pitchFamily="50" charset="-127"/>
              <a:ea typeface="Gulim" panose="020B0600000101010101" pitchFamily="50" charset="-127"/>
            </a:endParaRPr>
          </a:p>
        </p:txBody>
      </p:sp>
      <p:sp>
        <p:nvSpPr>
          <p:cNvPr id="13" name="AutoShape 14"/>
          <p:cNvSpPr>
            <a:spLocks noChangeArrowheads="1"/>
          </p:cNvSpPr>
          <p:nvPr/>
        </p:nvSpPr>
        <p:spPr bwMode="auto">
          <a:xfrm rot="10800000">
            <a:off x="6836675" y="2194577"/>
            <a:ext cx="1009650" cy="586350"/>
          </a:xfrm>
          <a:prstGeom prst="upArrow">
            <a:avLst>
              <a:gd name="adj1" fmla="val 40300"/>
              <a:gd name="adj2" fmla="val 36257"/>
            </a:avLst>
          </a:prstGeom>
          <a:gradFill rotWithShape="1">
            <a:gsLst>
              <a:gs pos="0">
                <a:schemeClr val="accent5">
                  <a:lumMod val="50000"/>
                </a:schemeClr>
              </a:gs>
              <a:gs pos="100000">
                <a:srgbClr val="FFFFFF"/>
              </a:gs>
            </a:gsLst>
            <a:lin ang="5400000" scaled="0"/>
          </a:gradFill>
          <a:ln>
            <a:noFill/>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1">
              <a:solidFill>
                <a:srgbClr val="000000"/>
              </a:solidFill>
              <a:latin typeface="Gulim" panose="020B0600000101010101" pitchFamily="50" charset="-127"/>
              <a:ea typeface="Gulim" panose="020B0600000101010101" pitchFamily="50" charset="-127"/>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98078" y="3965512"/>
            <a:ext cx="1656183" cy="1263688"/>
          </a:xfrm>
          <a:prstGeom prst="rect">
            <a:avLst/>
          </a:prstGeom>
        </p:spPr>
      </p:pic>
      <p:sp>
        <p:nvSpPr>
          <p:cNvPr id="4" name="圆角矩形 3"/>
          <p:cNvSpPr/>
          <p:nvPr/>
        </p:nvSpPr>
        <p:spPr>
          <a:xfrm>
            <a:off x="2307325" y="5776465"/>
            <a:ext cx="4352907" cy="60152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楷体" pitchFamily="49" charset="-122"/>
                <a:ea typeface="楷体" pitchFamily="49" charset="-122"/>
              </a:rPr>
              <a:t>采用软件方式实现</a:t>
            </a:r>
            <a:r>
              <a:rPr lang="en-US" altLang="zh-CN" dirty="0">
                <a:solidFill>
                  <a:srgbClr val="000000"/>
                </a:solidFill>
                <a:latin typeface="楷体" pitchFamily="49" charset="-122"/>
                <a:ea typeface="楷体" pitchFamily="49" charset="-122"/>
              </a:rPr>
              <a:t>TPM</a:t>
            </a:r>
            <a:r>
              <a:rPr lang="zh-CN" altLang="en-US" dirty="0">
                <a:solidFill>
                  <a:srgbClr val="000000"/>
                </a:solidFill>
                <a:latin typeface="楷体" pitchFamily="49" charset="-122"/>
                <a:ea typeface="楷体" pitchFamily="49" charset="-122"/>
              </a:rPr>
              <a:t>（</a:t>
            </a:r>
            <a:r>
              <a:rPr lang="en-US" altLang="zh-CN" dirty="0">
                <a:solidFill>
                  <a:srgbClr val="000000"/>
                </a:solidFill>
                <a:latin typeface="楷体" pitchFamily="49" charset="-122"/>
                <a:ea typeface="楷体" pitchFamily="49" charset="-122"/>
              </a:rPr>
              <a:t>STPM</a:t>
            </a:r>
            <a:r>
              <a:rPr lang="zh-CN" altLang="en-US" dirty="0">
                <a:solidFill>
                  <a:srgbClr val="000000"/>
                </a:solidFill>
                <a:latin typeface="楷体" pitchFamily="49" charset="-122"/>
                <a:ea typeface="楷体" pitchFamily="49" charset="-122"/>
              </a:rPr>
              <a:t>）</a:t>
            </a:r>
          </a:p>
        </p:txBody>
      </p:sp>
      <p:sp>
        <p:nvSpPr>
          <p:cNvPr id="6" name="左大括号 4"/>
          <p:cNvSpPr/>
          <p:nvPr/>
        </p:nvSpPr>
        <p:spPr bwMode="auto">
          <a:xfrm rot="5400000" flipH="1">
            <a:off x="4343637" y="2414867"/>
            <a:ext cx="413173" cy="6060739"/>
          </a:xfrm>
          <a:prstGeom prst="leftBrace">
            <a:avLst>
              <a:gd name="adj1" fmla="val 190253"/>
              <a:gd name="adj2" fmla="val 51583"/>
            </a:avLst>
          </a:prstGeom>
          <a:gradFill rotWithShape="1">
            <a:gsLst>
              <a:gs pos="0">
                <a:schemeClr val="accent5">
                  <a:lumMod val="50000"/>
                </a:schemeClr>
              </a:gs>
              <a:gs pos="37000">
                <a:schemeClr val="accent5">
                  <a:lumMod val="75000"/>
                </a:schemeClr>
              </a:gs>
              <a:gs pos="100000">
                <a:srgbClr val="FFFFFF"/>
              </a:gs>
            </a:gsLst>
            <a:lin ang="0" scaled="1"/>
          </a:gradFill>
          <a:ln>
            <a:noFill/>
          </a:ln>
        </p:spPr>
        <p:txBody>
          <a:bodyPr wrap="none" anchor="ctr"/>
          <a:lstStyle>
            <a:lvl1pPr>
              <a:spcBef>
                <a:spcPct val="20000"/>
              </a:spcBef>
              <a:buClr>
                <a:srgbClr val="7A0000"/>
              </a:buClr>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7A0000"/>
              </a:buClr>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rgbClr val="7A0000"/>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Clr>
                <a:srgbClr val="7A0000"/>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rgbClr val="7A0000"/>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9pPr>
          </a:lstStyle>
          <a:p>
            <a:pPr algn="ctr" latinLnBrk="1">
              <a:lnSpc>
                <a:spcPct val="80000"/>
              </a:lnSpc>
              <a:spcBef>
                <a:spcPct val="50000"/>
              </a:spcBef>
              <a:buClr>
                <a:srgbClr val="FF0000"/>
              </a:buClr>
              <a:buFont typeface="Wingdings" panose="05000000000000000000" pitchFamily="2" charset="2"/>
              <a:buNone/>
            </a:pPr>
            <a:endParaRPr lang="zh-CN" altLang="en-US" sz="1800" b="1">
              <a:solidFill>
                <a:srgbClr val="000000"/>
              </a:solidFill>
              <a:latin typeface="Gulim" panose="020B0600000101010101" pitchFamily="50" charset="-127"/>
              <a:ea typeface="Gulim" panose="020B0600000101010101" pitchFamily="50" charset="-127"/>
              <a:sym typeface="Gulim" panose="020B0600000101010101" pitchFamily="50" charset="-127"/>
            </a:endParaRPr>
          </a:p>
        </p:txBody>
      </p:sp>
      <p:sp>
        <p:nvSpPr>
          <p:cNvPr id="7" name="圆角矩形 6"/>
          <p:cNvSpPr/>
          <p:nvPr/>
        </p:nvSpPr>
        <p:spPr>
          <a:xfrm>
            <a:off x="984597" y="1799237"/>
            <a:ext cx="1283147" cy="441540"/>
          </a:xfrm>
          <a:prstGeom prst="roundRect">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成本</a:t>
            </a:r>
          </a:p>
        </p:txBody>
      </p:sp>
      <p:sp>
        <p:nvSpPr>
          <p:cNvPr id="8" name="圆角矩形 7"/>
          <p:cNvSpPr/>
          <p:nvPr/>
        </p:nvSpPr>
        <p:spPr>
          <a:xfrm>
            <a:off x="3707904" y="1806104"/>
            <a:ext cx="1426679" cy="470768"/>
          </a:xfrm>
          <a:prstGeom prst="roundRect">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负载</a:t>
            </a:r>
          </a:p>
        </p:txBody>
      </p:sp>
      <p:sp>
        <p:nvSpPr>
          <p:cNvPr id="10" name="圆角矩形 9"/>
          <p:cNvSpPr/>
          <p:nvPr/>
        </p:nvSpPr>
        <p:spPr>
          <a:xfrm>
            <a:off x="6660232" y="1806103"/>
            <a:ext cx="1264640" cy="434673"/>
          </a:xfrm>
          <a:prstGeom prst="roundRect">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微软雅黑" panose="020B0503020204020204" pitchFamily="34" charset="-122"/>
                <a:ea typeface="微软雅黑" panose="020B0503020204020204" pitchFamily="34" charset="-122"/>
              </a:rPr>
              <a:t>架构</a:t>
            </a:r>
          </a:p>
        </p:txBody>
      </p:sp>
      <p:sp>
        <p:nvSpPr>
          <p:cNvPr id="14" name="圆角矩形 13"/>
          <p:cNvSpPr/>
          <p:nvPr/>
        </p:nvSpPr>
        <p:spPr>
          <a:xfrm>
            <a:off x="683568" y="2852936"/>
            <a:ext cx="1944216" cy="1013708"/>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楷体" pitchFamily="49" charset="-122"/>
                <a:ea typeface="楷体" pitchFamily="49" charset="-122"/>
              </a:rPr>
              <a:t>在移动设备中增加</a:t>
            </a:r>
            <a:r>
              <a:rPr lang="en-US" altLang="zh-CN" dirty="0">
                <a:solidFill>
                  <a:schemeClr val="tx2"/>
                </a:solidFill>
                <a:latin typeface="楷体" pitchFamily="49" charset="-122"/>
                <a:ea typeface="楷体" pitchFamily="49" charset="-122"/>
              </a:rPr>
              <a:t>TPM</a:t>
            </a:r>
            <a:r>
              <a:rPr lang="zh-CN" altLang="en-US" dirty="0">
                <a:solidFill>
                  <a:schemeClr val="tx2"/>
                </a:solidFill>
                <a:latin typeface="楷体" pitchFamily="49" charset="-122"/>
                <a:ea typeface="楷体" pitchFamily="49" charset="-122"/>
              </a:rPr>
              <a:t>芯片，成本大大增长</a:t>
            </a:r>
          </a:p>
        </p:txBody>
      </p:sp>
      <p:sp>
        <p:nvSpPr>
          <p:cNvPr id="15" name="圆角矩形 14"/>
          <p:cNvSpPr/>
          <p:nvPr/>
        </p:nvSpPr>
        <p:spPr>
          <a:xfrm>
            <a:off x="3289337" y="2859803"/>
            <a:ext cx="2290293" cy="1006841"/>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楷体" pitchFamily="49" charset="-122"/>
                <a:ea typeface="楷体" pitchFamily="49" charset="-122"/>
              </a:rPr>
              <a:t>增加硬件芯片会加大</a:t>
            </a:r>
            <a:r>
              <a:rPr lang="zh-CN" altLang="zh-CN" dirty="0">
                <a:solidFill>
                  <a:schemeClr val="tx2"/>
                </a:solidFill>
                <a:latin typeface="楷体" pitchFamily="49" charset="-122"/>
                <a:ea typeface="楷体" pitchFamily="49" charset="-122"/>
              </a:rPr>
              <a:t>移动设备的资源消耗</a:t>
            </a:r>
            <a:r>
              <a:rPr lang="zh-CN" altLang="en-US" dirty="0">
                <a:solidFill>
                  <a:schemeClr val="tx2"/>
                </a:solidFill>
                <a:latin typeface="楷体" pitchFamily="49" charset="-122"/>
                <a:ea typeface="楷体" pitchFamily="49" charset="-122"/>
              </a:rPr>
              <a:t>与负载</a:t>
            </a:r>
          </a:p>
        </p:txBody>
      </p:sp>
      <p:sp>
        <p:nvSpPr>
          <p:cNvPr id="16" name="圆角矩形 15"/>
          <p:cNvSpPr/>
          <p:nvPr/>
        </p:nvSpPr>
        <p:spPr>
          <a:xfrm>
            <a:off x="6372200" y="2859803"/>
            <a:ext cx="2232248" cy="983190"/>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latin typeface="楷体" pitchFamily="49" charset="-122"/>
                <a:ea typeface="楷体" pitchFamily="49" charset="-122"/>
              </a:rPr>
              <a:t>增加芯片需要修改原来的硬件架构</a:t>
            </a:r>
          </a:p>
        </p:txBody>
      </p:sp>
      <p:sp>
        <p:nvSpPr>
          <p:cNvPr id="19"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t>3.1.2 </a:t>
            </a:r>
            <a:r>
              <a:rPr lang="zh-CN" altLang="en-US" sz="3200" kern="0" dirty="0" smtClean="0"/>
              <a:t>方案</a:t>
            </a:r>
            <a:r>
              <a:rPr lang="en-US" altLang="zh-CN" sz="3200" kern="0" dirty="0"/>
              <a:t>--</a:t>
            </a:r>
            <a:r>
              <a:rPr lang="zh-CN" altLang="en-US" sz="3200" kern="0" dirty="0"/>
              <a:t>采用</a:t>
            </a:r>
            <a:r>
              <a:rPr lang="en-US" altLang="zh-CN" sz="3200" kern="0" dirty="0"/>
              <a:t>STPM</a:t>
            </a:r>
            <a:endParaRPr lang="zh-CN" altLang="en-US" sz="3200" kern="0" dirty="0"/>
          </a:p>
        </p:txBody>
      </p:sp>
      <p:pic>
        <p:nvPicPr>
          <p:cNvPr id="2" name="图片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551249" y="4046313"/>
            <a:ext cx="2003225" cy="1182887"/>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623848" y="4077288"/>
            <a:ext cx="1684640" cy="1151912"/>
          </a:xfrm>
          <a:prstGeom prst="rect">
            <a:avLst/>
          </a:prstGeom>
        </p:spPr>
      </p:pic>
      <p:sp>
        <p:nvSpPr>
          <p:cNvPr id="22" name="TextBox 6"/>
          <p:cNvSpPr txBox="1"/>
          <p:nvPr/>
        </p:nvSpPr>
        <p:spPr>
          <a:xfrm>
            <a:off x="1880607" y="1064349"/>
            <a:ext cx="5067657" cy="435697"/>
          </a:xfrm>
          <a:prstGeom prst="rect">
            <a:avLst/>
          </a:prstGeom>
          <a:noFill/>
        </p:spPr>
        <p:txBody>
          <a:bodyPr wrap="square" rtlCol="0">
            <a:spAutoFit/>
          </a:bodyPr>
          <a:lstStyle/>
          <a:p>
            <a:pPr>
              <a:lnSpc>
                <a:spcPct val="130000"/>
              </a:lnSpc>
              <a:spcAft>
                <a:spcPts val="600"/>
              </a:spcAft>
            </a:pPr>
            <a:r>
              <a:rPr lang="zh-CN" altLang="en-US" sz="2000" dirty="0">
                <a:solidFill>
                  <a:srgbClr val="45A2A9"/>
                </a:solidFill>
                <a:latin typeface="楷体" pitchFamily="49" charset="-122"/>
                <a:ea typeface="楷体" pitchFamily="49" charset="-122"/>
              </a:rPr>
              <a:t>在移动设备中加入</a:t>
            </a:r>
            <a:r>
              <a:rPr lang="en-US" altLang="zh-CN" sz="2000" dirty="0">
                <a:solidFill>
                  <a:srgbClr val="45A2A9"/>
                </a:solidFill>
                <a:latin typeface="楷体" pitchFamily="49" charset="-122"/>
                <a:ea typeface="楷体" pitchFamily="49" charset="-122"/>
              </a:rPr>
              <a:t>TPM</a:t>
            </a:r>
            <a:r>
              <a:rPr lang="zh-CN" altLang="en-US" sz="2000" dirty="0">
                <a:solidFill>
                  <a:srgbClr val="45A2A9"/>
                </a:solidFill>
                <a:latin typeface="楷体" pitchFamily="49" charset="-122"/>
                <a:ea typeface="楷体" pitchFamily="49" charset="-122"/>
              </a:rPr>
              <a:t>芯片存在以下问题</a:t>
            </a:r>
            <a:endParaRPr lang="zh-CN" altLang="zh-CN" sz="2000" dirty="0">
              <a:solidFill>
                <a:srgbClr val="45A2A9"/>
              </a:solidFill>
              <a:latin typeface="楷体" pitchFamily="49" charset="-122"/>
              <a:ea typeface="楷体" pitchFamily="49" charset="-122"/>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431097" y="2566478"/>
            <a:ext cx="3805978" cy="3022762"/>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图片 5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04803" y="2545440"/>
            <a:ext cx="1090232" cy="1083723"/>
          </a:xfrm>
          <a:prstGeom prst="rect">
            <a:avLst/>
          </a:prstGeom>
          <a:solidFill>
            <a:schemeClr val="bg1"/>
          </a:solidFill>
        </p:spPr>
      </p:pic>
      <p:sp>
        <p:nvSpPr>
          <p:cNvPr id="41" name="TextBox 6"/>
          <p:cNvSpPr txBox="1"/>
          <p:nvPr/>
        </p:nvSpPr>
        <p:spPr>
          <a:xfrm>
            <a:off x="404710" y="908867"/>
            <a:ext cx="7194271" cy="1516380"/>
          </a:xfrm>
          <a:prstGeom prst="rect">
            <a:avLst/>
          </a:prstGeom>
          <a:noFill/>
        </p:spPr>
        <p:txBody>
          <a:bodyPr wrap="square" rtlCol="0">
            <a:spAutoFit/>
          </a:bodyPr>
          <a:lstStyle/>
          <a:p>
            <a:pPr>
              <a:lnSpc>
                <a:spcPct val="130000"/>
              </a:lnSpc>
              <a:spcAft>
                <a:spcPts val="450"/>
              </a:spcAft>
            </a:pPr>
            <a:r>
              <a:rPr lang="zh-CN" altLang="en-US" sz="2400" dirty="0">
                <a:latin typeface="楷体" pitchFamily="49" charset="-122"/>
                <a:ea typeface="楷体" pitchFamily="49" charset="-122"/>
              </a:rPr>
              <a:t>在移动设备中通过软件方式实现</a:t>
            </a:r>
            <a:r>
              <a:rPr lang="en-US" altLang="zh-CN" sz="2400" dirty="0">
                <a:latin typeface="楷体" pitchFamily="49" charset="-122"/>
                <a:ea typeface="楷体" pitchFamily="49" charset="-122"/>
              </a:rPr>
              <a:t>TPM</a:t>
            </a:r>
            <a:r>
              <a:rPr lang="zh-CN" altLang="en-US" sz="2400" dirty="0">
                <a:latin typeface="楷体" pitchFamily="49" charset="-122"/>
                <a:ea typeface="楷体" pitchFamily="49" charset="-122"/>
              </a:rPr>
              <a:t>芯片的功能，可在不增加额外硬件设备的基础上，保证系统安全性。但仅采用</a:t>
            </a:r>
            <a:r>
              <a:rPr lang="en-US" altLang="zh-CN" sz="2400" dirty="0">
                <a:latin typeface="楷体" pitchFamily="49" charset="-122"/>
                <a:ea typeface="楷体" pitchFamily="49" charset="-122"/>
              </a:rPr>
              <a:t>STPM</a:t>
            </a:r>
            <a:r>
              <a:rPr lang="zh-CN" altLang="en-US" sz="2400" dirty="0">
                <a:latin typeface="楷体" pitchFamily="49" charset="-122"/>
                <a:ea typeface="楷体" pitchFamily="49" charset="-122"/>
              </a:rPr>
              <a:t>也存在一些不足。</a:t>
            </a:r>
            <a:endParaRPr lang="zh-CN" altLang="en-US" sz="2400" b="1" dirty="0">
              <a:latin typeface="楷体" pitchFamily="49" charset="-122"/>
              <a:ea typeface="楷体" pitchFamily="49" charset="-122"/>
            </a:endParaRPr>
          </a:p>
        </p:txBody>
      </p:sp>
      <p:sp>
        <p:nvSpPr>
          <p:cNvPr id="46" name="Text Box 44"/>
          <p:cNvSpPr txBox="1">
            <a:spLocks noChangeArrowheads="1"/>
          </p:cNvSpPr>
          <p:nvPr/>
        </p:nvSpPr>
        <p:spPr bwMode="auto">
          <a:xfrm>
            <a:off x="937842" y="3068960"/>
            <a:ext cx="3202110" cy="1705852"/>
          </a:xfrm>
          <a:prstGeom prst="rect">
            <a:avLst/>
          </a:prstGeom>
          <a:noFill/>
          <a:ln>
            <a:noFill/>
          </a:ln>
          <a:effectLst/>
          <a:extLst>
            <a:ext uri="{909E8E84-426E-40DD-AFC4-6F175D3DCCD1}">
              <a14:hiddenFill xmlns:a14="http://schemas.microsoft.com/office/drawing/2010/main" xmlns="">
                <a:solidFill>
                  <a:srgbClr val="FFFFFF">
                    <a:alpha val="30000"/>
                  </a:srgbClr>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indent="0" algn="just"/>
            <a:r>
              <a:rPr lang="zh-CN" altLang="en-US" dirty="0">
                <a:solidFill>
                  <a:srgbClr val="FF0000"/>
                </a:solidFill>
                <a:latin typeface="楷体" pitchFamily="49" charset="-122"/>
                <a:ea typeface="楷体" pitchFamily="49" charset="-122"/>
              </a:rPr>
              <a:t>无法保证操作系统中各软件的运行时安全，如果攻击者直接在运行时进行破解，直接访问内存中用户解密过的东西，那使用</a:t>
            </a:r>
            <a:r>
              <a:rPr lang="en-US" altLang="zh-CN" dirty="0">
                <a:solidFill>
                  <a:srgbClr val="FF0000"/>
                </a:solidFill>
                <a:latin typeface="楷体" pitchFamily="49" charset="-122"/>
                <a:ea typeface="楷体" pitchFamily="49" charset="-122"/>
              </a:rPr>
              <a:t>STPM</a:t>
            </a:r>
            <a:r>
              <a:rPr lang="zh-CN" altLang="en-US" dirty="0">
                <a:solidFill>
                  <a:srgbClr val="FF0000"/>
                </a:solidFill>
                <a:latin typeface="楷体" pitchFamily="49" charset="-122"/>
                <a:ea typeface="楷体" pitchFamily="49" charset="-122"/>
              </a:rPr>
              <a:t>对隐私数据进行加密就形同虚设。</a:t>
            </a:r>
          </a:p>
        </p:txBody>
      </p:sp>
      <p:sp>
        <p:nvSpPr>
          <p:cNvPr id="47" name="TextBox 6"/>
          <p:cNvSpPr txBox="1"/>
          <p:nvPr/>
        </p:nvSpPr>
        <p:spPr>
          <a:xfrm rot="18836568">
            <a:off x="188682" y="2811392"/>
            <a:ext cx="1279517"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STPM</a:t>
            </a:r>
            <a:r>
              <a:rPr lang="zh-CN" altLang="en-US" dirty="0">
                <a:solidFill>
                  <a:schemeClr val="bg1"/>
                </a:solidFill>
                <a:latin typeface="微软雅黑" panose="020B0503020204020204" pitchFamily="34" charset="-122"/>
                <a:ea typeface="微软雅黑" panose="020B0503020204020204" pitchFamily="34" charset="-122"/>
              </a:rPr>
              <a:t>缺点</a:t>
            </a:r>
            <a:endParaRPr lang="en-US" dirty="0">
              <a:solidFill>
                <a:schemeClr val="bg1"/>
              </a:solidFill>
              <a:latin typeface="微软雅黑" panose="020B0503020204020204" pitchFamily="34" charset="-122"/>
              <a:ea typeface="微软雅黑" panose="020B0503020204020204" pitchFamily="34" charset="-122"/>
            </a:endParaRPr>
          </a:p>
        </p:txBody>
      </p:sp>
      <p:cxnSp>
        <p:nvCxnSpPr>
          <p:cNvPr id="48" name="直接连接符 47"/>
          <p:cNvCxnSpPr/>
          <p:nvPr/>
        </p:nvCxnSpPr>
        <p:spPr>
          <a:xfrm flipV="1">
            <a:off x="4678765" y="2924944"/>
            <a:ext cx="3637652" cy="18255"/>
          </a:xfrm>
          <a:prstGeom prst="lin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4839335" y="2943225"/>
            <a:ext cx="3860165" cy="3261360"/>
          </a:xfrm>
          <a:prstGeom prst="rect">
            <a:avLst/>
          </a:prstGeom>
        </p:spPr>
        <p:txBody>
          <a:bodyPr wrap="square">
            <a:spAutoFit/>
          </a:bodyPr>
          <a:lstStyle/>
          <a:p>
            <a:pPr marL="213995" indent="-213995" algn="just">
              <a:lnSpc>
                <a:spcPct val="130000"/>
              </a:lnSpc>
              <a:spcBef>
                <a:spcPts val="450"/>
              </a:spcBef>
              <a:spcAft>
                <a:spcPts val="450"/>
              </a:spcAft>
              <a:buFont typeface="Wingdings" panose="05000000000000000000" pitchFamily="2" charset="2"/>
              <a:buChar char="q"/>
            </a:pPr>
            <a:r>
              <a:rPr lang="zh-CN" altLang="en-US" sz="2000" dirty="0">
                <a:solidFill>
                  <a:schemeClr val="tx2"/>
                </a:solidFill>
                <a:latin typeface="楷体" pitchFamily="49" charset="-122"/>
                <a:ea typeface="楷体" pitchFamily="49" charset="-122"/>
              </a:rPr>
              <a:t>可以保证运行时安全。即使攻击者</a:t>
            </a:r>
            <a:r>
              <a:rPr lang="en-US" altLang="zh-CN" sz="2000" dirty="0">
                <a:solidFill>
                  <a:schemeClr val="tx2"/>
                </a:solidFill>
                <a:latin typeface="楷体" pitchFamily="49" charset="-122"/>
                <a:ea typeface="楷体" pitchFamily="49" charset="-122"/>
              </a:rPr>
              <a:t>root</a:t>
            </a:r>
            <a:r>
              <a:rPr lang="zh-CN" altLang="en-US" sz="2000" dirty="0">
                <a:solidFill>
                  <a:schemeClr val="tx2"/>
                </a:solidFill>
                <a:latin typeface="楷体" pitchFamily="49" charset="-122"/>
                <a:ea typeface="楷体" pitchFamily="49" charset="-122"/>
              </a:rPr>
              <a:t>了用户设备，也不能访问</a:t>
            </a:r>
            <a:r>
              <a:rPr lang="en-US" altLang="zh-CN" sz="2000" dirty="0" err="1">
                <a:solidFill>
                  <a:schemeClr val="tx2"/>
                </a:solidFill>
                <a:latin typeface="楷体" pitchFamily="49" charset="-122"/>
                <a:ea typeface="楷体" pitchFamily="49" charset="-122"/>
              </a:rPr>
              <a:t>trustzone</a:t>
            </a:r>
            <a:r>
              <a:rPr lang="zh-CN" altLang="en-US" sz="2000" dirty="0">
                <a:solidFill>
                  <a:schemeClr val="tx2"/>
                </a:solidFill>
                <a:latin typeface="楷体" pitchFamily="49" charset="-122"/>
                <a:ea typeface="楷体" pitchFamily="49" charset="-122"/>
              </a:rPr>
              <a:t>中隔离保护的数据，只有生产者自己写的“</a:t>
            </a:r>
            <a:r>
              <a:rPr lang="en-US" altLang="zh-CN" sz="2000" dirty="0">
                <a:solidFill>
                  <a:schemeClr val="tx2"/>
                </a:solidFill>
                <a:latin typeface="楷体" pitchFamily="49" charset="-122"/>
                <a:ea typeface="楷体" pitchFamily="49" charset="-122"/>
              </a:rPr>
              <a:t>trust”</a:t>
            </a:r>
            <a:r>
              <a:rPr lang="zh-CN" altLang="en-US" sz="2000" dirty="0">
                <a:solidFill>
                  <a:schemeClr val="tx2"/>
                </a:solidFill>
                <a:latin typeface="楷体" pitchFamily="49" charset="-122"/>
                <a:ea typeface="楷体" pitchFamily="49" charset="-122"/>
              </a:rPr>
              <a:t>代码模块才可以访问。并且它含有一整套</a:t>
            </a:r>
            <a:r>
              <a:rPr lang="en-US" altLang="zh-CN" sz="2000" dirty="0">
                <a:solidFill>
                  <a:schemeClr val="tx2"/>
                </a:solidFill>
                <a:latin typeface="楷体" pitchFamily="49" charset="-122"/>
                <a:ea typeface="楷体" pitchFamily="49" charset="-122"/>
              </a:rPr>
              <a:t>secure boot</a:t>
            </a:r>
            <a:r>
              <a:rPr lang="zh-CN" altLang="en-US" sz="2000" dirty="0">
                <a:solidFill>
                  <a:schemeClr val="tx2"/>
                </a:solidFill>
                <a:latin typeface="楷体" pitchFamily="49" charset="-122"/>
                <a:ea typeface="楷体" pitchFamily="49" charset="-122"/>
              </a:rPr>
              <a:t>技术，保证攻击者无法篡改代码</a:t>
            </a:r>
            <a:r>
              <a:rPr lang="en-US" altLang="zh-CN" sz="2000" dirty="0">
                <a:solidFill>
                  <a:schemeClr val="tx2"/>
                </a:solidFill>
                <a:latin typeface="楷体" pitchFamily="49" charset="-122"/>
                <a:ea typeface="楷体" pitchFamily="49" charset="-122"/>
              </a:rPr>
              <a:t>image</a:t>
            </a:r>
            <a:r>
              <a:rPr lang="zh-CN" altLang="en-US" sz="2000" dirty="0">
                <a:solidFill>
                  <a:schemeClr val="tx2"/>
                </a:solidFill>
                <a:latin typeface="楷体" pitchFamily="49" charset="-122"/>
                <a:ea typeface="楷体" pitchFamily="49" charset="-122"/>
              </a:rPr>
              <a:t>。</a:t>
            </a:r>
          </a:p>
        </p:txBody>
      </p:sp>
      <p:sp>
        <p:nvSpPr>
          <p:cNvPr id="13" name="矩形 12"/>
          <p:cNvSpPr/>
          <p:nvPr/>
        </p:nvSpPr>
        <p:spPr>
          <a:xfrm>
            <a:off x="1765150" y="404664"/>
            <a:ext cx="532713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t>3.1.2 </a:t>
            </a:r>
            <a:r>
              <a:rPr lang="zh-CN" altLang="en-US" sz="3200" kern="0" dirty="0" smtClean="0"/>
              <a:t>方案</a:t>
            </a:r>
            <a:r>
              <a:rPr lang="en-US" altLang="zh-CN" sz="3200" kern="0" dirty="0"/>
              <a:t>—</a:t>
            </a:r>
            <a:r>
              <a:rPr lang="zh-CN" altLang="en-US" sz="3200" kern="0" dirty="0"/>
              <a:t>引入</a:t>
            </a:r>
            <a:r>
              <a:rPr lang="en-US" altLang="zh-CN" sz="3200" kern="0" dirty="0" err="1"/>
              <a:t>Trustzone</a:t>
            </a:r>
            <a:endParaRPr lang="zh-CN" altLang="en-US" sz="3200" kern="0" dirty="0"/>
          </a:p>
        </p:txBody>
      </p:sp>
      <p:sp>
        <p:nvSpPr>
          <p:cNvPr id="15" name="矩形 14"/>
          <p:cNvSpPr/>
          <p:nvPr/>
        </p:nvSpPr>
        <p:spPr>
          <a:xfrm>
            <a:off x="4839335" y="2224405"/>
            <a:ext cx="4058285" cy="6096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r>
              <a:rPr lang="zh-CN" altLang="en-US" sz="2400" b="1" dirty="0">
                <a:solidFill>
                  <a:schemeClr val="bg1"/>
                </a:solidFill>
              </a:rPr>
              <a:t>引入</a:t>
            </a:r>
            <a:r>
              <a:rPr lang="en-US" altLang="zh-CN" sz="2400" b="1" dirty="0">
                <a:solidFill>
                  <a:schemeClr val="bg1"/>
                </a:solidFill>
              </a:rPr>
              <a:t>ARM </a:t>
            </a:r>
            <a:r>
              <a:rPr lang="en-US" altLang="zh-CN" sz="2400" b="1" dirty="0" err="1">
                <a:solidFill>
                  <a:schemeClr val="bg1"/>
                </a:solidFill>
              </a:rPr>
              <a:t>Trustzone</a:t>
            </a:r>
            <a:r>
              <a:rPr lang="zh-CN" altLang="en-US" sz="2400" b="1" dirty="0">
                <a:solidFill>
                  <a:schemeClr val="bg1"/>
                </a:solidFill>
              </a:rPr>
              <a:t>技术</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ChangeArrowheads="1"/>
          </p:cNvSpPr>
          <p:nvPr/>
        </p:nvSpPr>
        <p:spPr bwMode="auto">
          <a:xfrm>
            <a:off x="1" y="138224"/>
            <a:ext cx="167573" cy="360753"/>
          </a:xfrm>
          <a:prstGeom prst="rect">
            <a:avLst/>
          </a:prstGeom>
          <a:noFill/>
          <a:ln w="9525">
            <a:noFill/>
            <a:miter lim="800000"/>
          </a:ln>
          <a:effectLst/>
        </p:spPr>
        <p:txBody>
          <a:bodyPr vert="horz" wrap="none" lIns="82944" tIns="41472" rIns="82944" bIns="41472" numCol="1" anchor="ctr" anchorCtr="0" compatLnSpc="1">
            <a:spAutoFit/>
          </a:bodyPr>
          <a:lstStyle/>
          <a:p>
            <a:endParaRPr lang="zh-CN" altLang="en-US">
              <a:solidFill>
                <a:srgbClr val="000000"/>
              </a:solidFill>
            </a:endParaRPr>
          </a:p>
        </p:txBody>
      </p:sp>
      <p:sp>
        <p:nvSpPr>
          <p:cNvPr id="733188" name="Rectangle 4"/>
          <p:cNvSpPr>
            <a:spLocks noChangeArrowheads="1"/>
          </p:cNvSpPr>
          <p:nvPr/>
        </p:nvSpPr>
        <p:spPr bwMode="auto">
          <a:xfrm>
            <a:off x="1" y="138224"/>
            <a:ext cx="167573" cy="360753"/>
          </a:xfrm>
          <a:prstGeom prst="rect">
            <a:avLst/>
          </a:prstGeom>
          <a:noFill/>
          <a:ln w="9525">
            <a:noFill/>
            <a:miter lim="800000"/>
          </a:ln>
          <a:effectLst/>
        </p:spPr>
        <p:txBody>
          <a:bodyPr vert="horz" wrap="none" lIns="82944" tIns="41472" rIns="82944" bIns="41472" numCol="1" anchor="ctr" anchorCtr="0" compatLnSpc="1">
            <a:spAutoFit/>
          </a:bodyPr>
          <a:lstStyle/>
          <a:p>
            <a:endParaRPr lang="zh-CN" altLang="en-US">
              <a:solidFill>
                <a:srgbClr val="000000"/>
              </a:solidFill>
            </a:endParaRPr>
          </a:p>
        </p:txBody>
      </p:sp>
      <p:sp>
        <p:nvSpPr>
          <p:cNvPr id="733190" name="Rectangle 6"/>
          <p:cNvSpPr>
            <a:spLocks noChangeArrowheads="1"/>
          </p:cNvSpPr>
          <p:nvPr/>
        </p:nvSpPr>
        <p:spPr bwMode="auto">
          <a:xfrm>
            <a:off x="1" y="138224"/>
            <a:ext cx="167573" cy="360753"/>
          </a:xfrm>
          <a:prstGeom prst="rect">
            <a:avLst/>
          </a:prstGeom>
          <a:noFill/>
          <a:ln w="9525">
            <a:noFill/>
            <a:miter lim="800000"/>
          </a:ln>
          <a:effectLst/>
        </p:spPr>
        <p:txBody>
          <a:bodyPr vert="horz" wrap="none" lIns="82944" tIns="41472" rIns="82944" bIns="41472" numCol="1" anchor="ctr" anchorCtr="0" compatLnSpc="1">
            <a:spAutoFit/>
          </a:bodyPr>
          <a:lstStyle/>
          <a:p>
            <a:endParaRPr lang="zh-CN" altLang="en-US">
              <a:solidFill>
                <a:srgbClr val="000000"/>
              </a:solidFill>
            </a:endParaRPr>
          </a:p>
        </p:txBody>
      </p:sp>
      <p:sp>
        <p:nvSpPr>
          <p:cNvPr id="735236" name="Rectangle 4"/>
          <p:cNvSpPr>
            <a:spLocks noChangeArrowheads="1"/>
          </p:cNvSpPr>
          <p:nvPr/>
        </p:nvSpPr>
        <p:spPr bwMode="auto">
          <a:xfrm>
            <a:off x="1" y="138224"/>
            <a:ext cx="167573" cy="360753"/>
          </a:xfrm>
          <a:prstGeom prst="rect">
            <a:avLst/>
          </a:prstGeom>
          <a:noFill/>
          <a:ln w="9525">
            <a:noFill/>
            <a:miter lim="800000"/>
          </a:ln>
          <a:effectLst/>
        </p:spPr>
        <p:txBody>
          <a:bodyPr vert="horz" wrap="none" lIns="82944" tIns="41472" rIns="82944" bIns="41472" numCol="1" anchor="ctr" anchorCtr="0" compatLnSpc="1">
            <a:spAutoFit/>
          </a:bodyPr>
          <a:lstStyle/>
          <a:p>
            <a:endParaRPr lang="zh-CN" altLang="en-US">
              <a:solidFill>
                <a:srgbClr val="000000"/>
              </a:solidFill>
            </a:endParaRPr>
          </a:p>
        </p:txBody>
      </p:sp>
      <p:sp>
        <p:nvSpPr>
          <p:cNvPr id="737284" name="Rectangle 4"/>
          <p:cNvSpPr>
            <a:spLocks noChangeArrowheads="1"/>
          </p:cNvSpPr>
          <p:nvPr/>
        </p:nvSpPr>
        <p:spPr bwMode="auto">
          <a:xfrm>
            <a:off x="1" y="138224"/>
            <a:ext cx="167573" cy="360753"/>
          </a:xfrm>
          <a:prstGeom prst="rect">
            <a:avLst/>
          </a:prstGeom>
          <a:noFill/>
          <a:ln w="9525">
            <a:noFill/>
            <a:miter lim="800000"/>
          </a:ln>
          <a:effectLst/>
        </p:spPr>
        <p:txBody>
          <a:bodyPr vert="horz" wrap="none" lIns="82944" tIns="41472" rIns="82944" bIns="41472" numCol="1" anchor="ctr" anchorCtr="0" compatLnSpc="1">
            <a:spAutoFit/>
          </a:bodyPr>
          <a:lstStyle/>
          <a:p>
            <a:endParaRPr lang="zh-CN" altLang="en-US">
              <a:solidFill>
                <a:srgbClr val="000000"/>
              </a:solidFill>
            </a:endParaRPr>
          </a:p>
        </p:txBody>
      </p:sp>
      <p:sp>
        <p:nvSpPr>
          <p:cNvPr id="52" name="下箭头 51"/>
          <p:cNvSpPr/>
          <p:nvPr/>
        </p:nvSpPr>
        <p:spPr>
          <a:xfrm flipV="1">
            <a:off x="3462241" y="5026428"/>
            <a:ext cx="533695" cy="387751"/>
          </a:xfrm>
          <a:prstGeom prst="downArrow">
            <a:avLst>
              <a:gd name="adj1" fmla="val 33871"/>
              <a:gd name="adj2" fmla="val 40075"/>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3" name="矩形 52"/>
          <p:cNvSpPr/>
          <p:nvPr/>
        </p:nvSpPr>
        <p:spPr>
          <a:xfrm>
            <a:off x="329680" y="5472934"/>
            <a:ext cx="8510898" cy="855963"/>
          </a:xfrm>
          <a:prstGeom prst="rect">
            <a:avLst/>
          </a:prstGeom>
          <a:noFill/>
          <a:ln w="9525" algn="ctr">
            <a:solidFill>
              <a:srgbClr val="0070C0"/>
            </a:solidFill>
            <a:prstDash val="dash"/>
            <a:round/>
          </a:ln>
          <a:effectLst>
            <a:glow rad="228600">
              <a:schemeClr val="accent1">
                <a:satMod val="175000"/>
                <a:alpha val="40000"/>
              </a:schemeClr>
            </a:glow>
            <a:reflection blurRad="6350" stA="52000" endA="300" endPos="35000" dir="5400000" sy="-100000" algn="bl" rotWithShape="0"/>
          </a:effectLst>
        </p:spPr>
        <p:txBody>
          <a:bodyPr wrap="square" lIns="180000" rIns="180000" anchor="ctr" anchorCtr="0">
            <a:noAutofit/>
          </a:bodyPr>
          <a:lstStyle/>
          <a:p>
            <a:pPr fontAlgn="auto">
              <a:lnSpc>
                <a:spcPct val="150000"/>
              </a:lnSpc>
              <a:spcBef>
                <a:spcPts val="0"/>
              </a:spcBef>
              <a:spcAft>
                <a:spcPts val="0"/>
              </a:spcAft>
            </a:pPr>
            <a:endParaRPr lang="zh-CN" altLang="en-US" kern="0">
              <a:solidFill>
                <a:schemeClr val="accent1">
                  <a:lumMod val="50000"/>
                </a:schemeClr>
              </a:solidFill>
              <a:ea typeface="微软雅黑" panose="020B0503020204020204" pitchFamily="34" charset="-122"/>
            </a:endParaRPr>
          </a:p>
        </p:txBody>
      </p:sp>
      <p:sp>
        <p:nvSpPr>
          <p:cNvPr id="55" name="矩形 54"/>
          <p:cNvSpPr/>
          <p:nvPr/>
        </p:nvSpPr>
        <p:spPr>
          <a:xfrm>
            <a:off x="617855" y="5685790"/>
            <a:ext cx="3615055" cy="462915"/>
          </a:xfrm>
          <a:prstGeom prst="rect">
            <a:avLst/>
          </a:prstGeom>
          <a:gradFill rotWithShape="1">
            <a:gsLst>
              <a:gs pos="0">
                <a:srgbClr val="AAD057">
                  <a:tint val="50000"/>
                  <a:satMod val="300000"/>
                </a:srgbClr>
              </a:gs>
              <a:gs pos="35000">
                <a:srgbClr val="AAD057">
                  <a:tint val="37000"/>
                  <a:satMod val="300000"/>
                </a:srgbClr>
              </a:gs>
              <a:gs pos="100000">
                <a:srgbClr val="AAD057">
                  <a:tint val="15000"/>
                  <a:satMod val="350000"/>
                </a:srgbClr>
              </a:gs>
            </a:gsLst>
            <a:lin ang="16200000" scaled="1"/>
          </a:gradFill>
          <a:ln w="9525" cap="flat" cmpd="sng" algn="ctr">
            <a:solidFill>
              <a:srgbClr val="AAD05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000" b="1" kern="0" dirty="0">
                <a:solidFill>
                  <a:sysClr val="windowText" lastClr="000000"/>
                </a:solidFill>
                <a:latin typeface="楷体" pitchFamily="49" charset="-122"/>
                <a:ea typeface="楷体" pitchFamily="49" charset="-122"/>
              </a:rPr>
              <a:t>ARM </a:t>
            </a:r>
            <a:r>
              <a:rPr lang="en-US" altLang="zh-CN" sz="2000" b="1" kern="0" dirty="0" err="1">
                <a:solidFill>
                  <a:sysClr val="windowText" lastClr="000000"/>
                </a:solidFill>
                <a:latin typeface="楷体" pitchFamily="49" charset="-122"/>
                <a:ea typeface="楷体" pitchFamily="49" charset="-122"/>
              </a:rPr>
              <a:t>Trustzone</a:t>
            </a:r>
            <a:r>
              <a:rPr lang="zh-CN" altLang="en-US" sz="2000" b="1" kern="0" dirty="0">
                <a:solidFill>
                  <a:sysClr val="windowText" lastClr="000000"/>
                </a:solidFill>
                <a:latin typeface="楷体" pitchFamily="49" charset="-122"/>
                <a:ea typeface="楷体" pitchFamily="49" charset="-122"/>
              </a:rPr>
              <a:t>技术</a:t>
            </a:r>
          </a:p>
        </p:txBody>
      </p:sp>
      <p:sp>
        <p:nvSpPr>
          <p:cNvPr id="56" name="下箭头 55"/>
          <p:cNvSpPr/>
          <p:nvPr/>
        </p:nvSpPr>
        <p:spPr>
          <a:xfrm rot="16200000">
            <a:off x="4517772" y="5479592"/>
            <a:ext cx="438439" cy="849854"/>
          </a:xfrm>
          <a:prstGeom prst="down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57" name="矩形 56"/>
          <p:cNvSpPr/>
          <p:nvPr/>
        </p:nvSpPr>
        <p:spPr>
          <a:xfrm>
            <a:off x="5468932" y="5586746"/>
            <a:ext cx="3135516" cy="72263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000" kern="0" dirty="0">
                <a:solidFill>
                  <a:srgbClr val="002A56">
                    <a:lumMod val="75000"/>
                    <a:lumOff val="25000"/>
                  </a:srgbClr>
                </a:solidFill>
                <a:latin typeface="楷体" pitchFamily="49" charset="-122"/>
                <a:ea typeface="楷体" pitchFamily="49" charset="-122"/>
              </a:rPr>
              <a:t>在</a:t>
            </a:r>
            <a:r>
              <a:rPr lang="en-US" altLang="zh-CN" sz="2000" kern="0" dirty="0">
                <a:solidFill>
                  <a:srgbClr val="002A56">
                    <a:lumMod val="75000"/>
                    <a:lumOff val="25000"/>
                  </a:srgbClr>
                </a:solidFill>
                <a:latin typeface="楷体" pitchFamily="49" charset="-122"/>
                <a:ea typeface="楷体" pitchFamily="49" charset="-122"/>
              </a:rPr>
              <a:t>CPU </a:t>
            </a:r>
            <a:r>
              <a:rPr lang="zh-CN" altLang="zh-CN" sz="2000" kern="0" dirty="0">
                <a:solidFill>
                  <a:srgbClr val="002A56">
                    <a:lumMod val="75000"/>
                    <a:lumOff val="25000"/>
                  </a:srgbClr>
                </a:solidFill>
                <a:latin typeface="楷体" pitchFamily="49" charset="-122"/>
                <a:ea typeface="楷体" pitchFamily="49" charset="-122"/>
              </a:rPr>
              <a:t>中加入域隔离功能</a:t>
            </a:r>
            <a:r>
              <a:rPr lang="zh-CN" altLang="en-US" sz="2000" kern="0" dirty="0">
                <a:solidFill>
                  <a:srgbClr val="002A56">
                    <a:lumMod val="75000"/>
                    <a:lumOff val="25000"/>
                  </a:srgbClr>
                </a:solidFill>
                <a:latin typeface="楷体" pitchFamily="49" charset="-122"/>
                <a:ea typeface="楷体" pitchFamily="49" charset="-122"/>
              </a:rPr>
              <a:t>，区分普通世界与安全世界</a:t>
            </a:r>
          </a:p>
        </p:txBody>
      </p:sp>
      <p:sp>
        <p:nvSpPr>
          <p:cNvPr id="28" name="矩形 27"/>
          <p:cNvSpPr/>
          <p:nvPr/>
        </p:nvSpPr>
        <p:spPr>
          <a:xfrm>
            <a:off x="473265" y="1276123"/>
            <a:ext cx="1927479" cy="582287"/>
          </a:xfrm>
          <a:prstGeom prst="rect">
            <a:avLst/>
          </a:prstGeom>
          <a:gradFill rotWithShape="1">
            <a:gsLst>
              <a:gs pos="0">
                <a:srgbClr val="AAD057">
                  <a:tint val="50000"/>
                  <a:satMod val="300000"/>
                </a:srgbClr>
              </a:gs>
              <a:gs pos="35000">
                <a:srgbClr val="AAD057">
                  <a:tint val="37000"/>
                  <a:satMod val="300000"/>
                </a:srgbClr>
              </a:gs>
              <a:gs pos="100000">
                <a:srgbClr val="AAD057">
                  <a:tint val="15000"/>
                  <a:satMod val="350000"/>
                </a:srgbClr>
              </a:gs>
            </a:gsLst>
            <a:lin ang="16200000" scaled="1"/>
          </a:gradFill>
          <a:ln w="9525" cap="flat" cmpd="sng" algn="ctr">
            <a:solidFill>
              <a:srgbClr val="AAD05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b="1" kern="0" dirty="0">
                <a:solidFill>
                  <a:sysClr val="windowText" lastClr="000000"/>
                </a:solidFill>
                <a:latin typeface="楷体" pitchFamily="49" charset="-122"/>
                <a:ea typeface="楷体" pitchFamily="49" charset="-122"/>
              </a:rPr>
              <a:t>安全监控</a:t>
            </a:r>
            <a:endParaRPr kumimoji="0" lang="zh-CN" altLang="en-US" sz="1800" b="1" i="0" u="none" strike="noStrike" kern="0" cap="none" spc="0" normalizeH="0" baseline="0" noProof="0" dirty="0">
              <a:ln>
                <a:noFill/>
              </a:ln>
              <a:solidFill>
                <a:sysClr val="windowText" lastClr="000000"/>
              </a:solidFill>
              <a:effectLst/>
              <a:uLnTx/>
              <a:uFillTx/>
              <a:latin typeface="楷体" pitchFamily="49" charset="-122"/>
              <a:ea typeface="楷体" pitchFamily="49" charset="-122"/>
            </a:endParaRPr>
          </a:p>
        </p:txBody>
      </p:sp>
      <p:sp>
        <p:nvSpPr>
          <p:cNvPr id="29" name="矩形 28"/>
          <p:cNvSpPr/>
          <p:nvPr/>
        </p:nvSpPr>
        <p:spPr>
          <a:xfrm>
            <a:off x="2648852" y="1276123"/>
            <a:ext cx="1856295" cy="582287"/>
          </a:xfrm>
          <a:prstGeom prst="rect">
            <a:avLst/>
          </a:prstGeom>
          <a:gradFill rotWithShape="1">
            <a:gsLst>
              <a:gs pos="0">
                <a:srgbClr val="5392CF">
                  <a:tint val="50000"/>
                  <a:satMod val="300000"/>
                </a:srgbClr>
              </a:gs>
              <a:gs pos="35000">
                <a:srgbClr val="5392CF">
                  <a:tint val="37000"/>
                  <a:satMod val="300000"/>
                </a:srgbClr>
              </a:gs>
              <a:gs pos="100000">
                <a:srgbClr val="5392CF">
                  <a:tint val="15000"/>
                  <a:satMod val="350000"/>
                </a:srgbClr>
              </a:gs>
            </a:gsLst>
            <a:lin ang="16200000" scaled="1"/>
          </a:gradFill>
          <a:ln w="9525" cap="flat" cmpd="sng" algn="ctr">
            <a:solidFill>
              <a:srgbClr val="5392CF">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ysClr val="windowText" lastClr="000000"/>
                </a:solidFill>
                <a:effectLst/>
                <a:uLnTx/>
                <a:uFillTx/>
                <a:latin typeface="楷体" pitchFamily="49" charset="-122"/>
                <a:ea typeface="楷体" pitchFamily="49" charset="-122"/>
              </a:rPr>
              <a:t>安全世界进</a:t>
            </a:r>
            <a:r>
              <a:rPr kumimoji="0" lang="en-US" altLang="zh-CN" sz="1800" b="1" i="0" u="none" strike="noStrike" kern="0" cap="none" spc="0" normalizeH="0" baseline="0" noProof="0" dirty="0">
                <a:ln>
                  <a:noFill/>
                </a:ln>
                <a:solidFill>
                  <a:sysClr val="windowText" lastClr="000000"/>
                </a:solidFill>
                <a:effectLst/>
                <a:uLnTx/>
                <a:uFillTx/>
                <a:latin typeface="楷体" pitchFamily="49" charset="-122"/>
                <a:ea typeface="楷体" pitchFamily="49" charset="-122"/>
              </a:rPr>
              <a:t>\</a:t>
            </a:r>
            <a:r>
              <a:rPr kumimoji="0" lang="zh-CN" altLang="en-US" sz="1800" b="1" i="0" u="none" strike="noStrike" kern="0" cap="none" spc="0" normalizeH="0" baseline="0" noProof="0" dirty="0">
                <a:ln>
                  <a:noFill/>
                </a:ln>
                <a:solidFill>
                  <a:sysClr val="windowText" lastClr="000000"/>
                </a:solidFill>
                <a:effectLst/>
                <a:uLnTx/>
                <a:uFillTx/>
                <a:latin typeface="楷体" pitchFamily="49" charset="-122"/>
                <a:ea typeface="楷体" pitchFamily="49" charset="-122"/>
              </a:rPr>
              <a:t>出</a:t>
            </a:r>
          </a:p>
        </p:txBody>
      </p:sp>
      <p:sp>
        <p:nvSpPr>
          <p:cNvPr id="30" name="矩形 29"/>
          <p:cNvSpPr/>
          <p:nvPr/>
        </p:nvSpPr>
        <p:spPr>
          <a:xfrm>
            <a:off x="4679175" y="1276123"/>
            <a:ext cx="1895614" cy="582287"/>
          </a:xfrm>
          <a:prstGeom prst="rect">
            <a:avLst/>
          </a:prstGeom>
          <a:gradFill rotWithShape="1">
            <a:gsLst>
              <a:gs pos="0">
                <a:srgbClr val="A172B2">
                  <a:tint val="50000"/>
                  <a:satMod val="300000"/>
                </a:srgbClr>
              </a:gs>
              <a:gs pos="35000">
                <a:srgbClr val="A172B2">
                  <a:tint val="37000"/>
                  <a:satMod val="300000"/>
                </a:srgbClr>
              </a:gs>
              <a:gs pos="100000">
                <a:srgbClr val="A172B2">
                  <a:tint val="15000"/>
                  <a:satMod val="350000"/>
                </a:srgbClr>
              </a:gs>
            </a:gsLst>
            <a:lin ang="16200000" scaled="1"/>
          </a:gradFill>
          <a:ln w="9525" cap="flat" cmpd="sng" algn="ctr">
            <a:solidFill>
              <a:srgbClr val="A172B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b="1" kern="0" dirty="0">
                <a:solidFill>
                  <a:sysClr val="windowText" lastClr="000000"/>
                </a:solidFill>
                <a:latin typeface="楷体" pitchFamily="49" charset="-122"/>
                <a:ea typeface="楷体" pitchFamily="49" charset="-122"/>
              </a:rPr>
              <a:t>内存屏蔽</a:t>
            </a:r>
            <a:endParaRPr kumimoji="0" lang="zh-CN" altLang="en-US" sz="1800" b="1" i="0" u="none" strike="noStrike" kern="0" cap="none" spc="0" normalizeH="0" baseline="0" noProof="0" dirty="0">
              <a:ln>
                <a:noFill/>
              </a:ln>
              <a:solidFill>
                <a:sysClr val="windowText" lastClr="000000"/>
              </a:solidFill>
              <a:effectLst/>
              <a:uLnTx/>
              <a:uFillTx/>
              <a:latin typeface="楷体" pitchFamily="49" charset="-122"/>
              <a:ea typeface="楷体" pitchFamily="49" charset="-122"/>
            </a:endParaRPr>
          </a:p>
        </p:txBody>
      </p:sp>
      <p:sp>
        <p:nvSpPr>
          <p:cNvPr id="31" name="同侧圆角矩形 30"/>
          <p:cNvSpPr/>
          <p:nvPr/>
        </p:nvSpPr>
        <p:spPr>
          <a:xfrm>
            <a:off x="323528" y="1124745"/>
            <a:ext cx="6414864" cy="3829676"/>
          </a:xfrm>
          <a:prstGeom prst="round2SameRect">
            <a:avLst>
              <a:gd name="adj1" fmla="val 8574"/>
              <a:gd name="adj2" fmla="val 0"/>
            </a:avLst>
          </a:prstGeom>
          <a:noFill/>
          <a:ln w="38100" cap="flat" cmpd="sng" algn="ctr">
            <a:solidFill>
              <a:srgbClr val="FAA819"/>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473265" y="2036945"/>
            <a:ext cx="1922063" cy="2775737"/>
          </a:xfrm>
          <a:prstGeom prst="rect">
            <a:avLst/>
          </a:prstGeom>
          <a:solidFill>
            <a:sysClr val="window" lastClr="FFFFFF"/>
          </a:solidFill>
          <a:ln w="25400" cap="flat" cmpd="sng" algn="ctr">
            <a:solidFill>
              <a:srgbClr val="AAD057"/>
            </a:solidFill>
            <a:prstDash val="sysDot"/>
          </a:ln>
          <a:effectLst/>
        </p:spPr>
        <p:txBody>
          <a:bodyPr rtlCol="0" anchor="ctr"/>
          <a:lstStyle/>
          <a:p>
            <a:pPr marL="0" marR="0" lvl="0" indent="0" defTabSz="91440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en-US" altLang="zh-CN" sz="20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a:p>
            <a:pPr marL="0" marR="0" lvl="0" indent="0" defTabSz="914400" eaLnBrk="1" fontAlgn="auto" latinLnBrk="0" hangingPunct="1">
              <a:lnSpc>
                <a:spcPct val="100000"/>
              </a:lnSpc>
              <a:spcBef>
                <a:spcPts val="0"/>
              </a:spcBef>
              <a:spcAft>
                <a:spcPts val="0"/>
              </a:spcAft>
              <a:buClrTx/>
              <a:buSzTx/>
              <a:defRPr/>
            </a:pPr>
            <a:endParaRPr kumimoji="0" lang="en-US" altLang="zh-CN" sz="20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a:p>
            <a:pPr marL="0" marR="0" lvl="0" indent="0" defTabSz="914400" eaLnBrk="1" fontAlgn="auto" latinLnBrk="0" hangingPunct="1">
              <a:lnSpc>
                <a:spcPct val="100000"/>
              </a:lnSpc>
              <a:spcBef>
                <a:spcPts val="0"/>
              </a:spcBef>
              <a:spcAft>
                <a:spcPts val="0"/>
              </a:spcAft>
              <a:buClrTx/>
              <a:buSzTx/>
              <a:defRPr/>
            </a:pPr>
            <a:endParaRPr kumimoji="0" lang="en-US" altLang="zh-CN" sz="20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a:p>
            <a:pPr marL="0" marR="0" lvl="0" indent="0" defTabSz="914400" eaLnBrk="1" fontAlgn="auto" latinLnBrk="0" hangingPunct="1">
              <a:lnSpc>
                <a:spcPct val="100000"/>
              </a:lnSpc>
              <a:spcBef>
                <a:spcPts val="0"/>
              </a:spcBef>
              <a:spcAft>
                <a:spcPts val="0"/>
              </a:spcAft>
              <a:buClrTx/>
              <a:buSzTx/>
              <a:defRPr/>
            </a:pPr>
            <a:endParaRPr kumimoji="0" lang="en-US" altLang="zh-CN" sz="20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a:p>
            <a:pPr marL="0" marR="0" lvl="0" indent="0" defTabSz="914400" eaLnBrk="1" fontAlgn="auto" latinLnBrk="0" hangingPunct="1">
              <a:lnSpc>
                <a:spcPct val="100000"/>
              </a:lnSpc>
              <a:spcBef>
                <a:spcPts val="0"/>
              </a:spcBef>
              <a:spcAft>
                <a:spcPts val="0"/>
              </a:spcAft>
              <a:buClrTx/>
              <a:buSzTx/>
              <a:defRPr/>
            </a:pPr>
            <a:endParaRPr kumimoji="0" lang="en-US" altLang="zh-CN" sz="20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a:p>
            <a:pPr marL="0" marR="0" lvl="0" indent="0" defTabSz="914400" eaLnBrk="1" fontAlgn="auto" latinLnBrk="0" hangingPunct="1">
              <a:lnSpc>
                <a:spcPct val="100000"/>
              </a:lnSpc>
              <a:spcBef>
                <a:spcPts val="0"/>
              </a:spcBef>
              <a:spcAft>
                <a:spcPts val="0"/>
              </a:spcAft>
              <a:buClrTx/>
              <a:buSzTx/>
              <a:defRPr/>
            </a:pPr>
            <a:endParaRPr kumimoji="0" lang="en-US" altLang="zh-CN" sz="20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a:p>
            <a:pPr marL="0" marR="0" lvl="0" indent="0" defTabSz="91440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chemeClr val="tx2"/>
                </a:solidFill>
                <a:effectLst/>
                <a:uLnTx/>
                <a:uFillTx/>
                <a:latin typeface="楷体" pitchFamily="49" charset="-122"/>
                <a:ea typeface="楷体" pitchFamily="49" charset="-122"/>
              </a:rPr>
              <a:t>安全状态切换</a:t>
            </a:r>
          </a:p>
          <a:p>
            <a:pPr marL="0" marR="0" lvl="0" indent="0" defTabSz="91440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chemeClr val="tx2"/>
                </a:solidFill>
                <a:effectLst/>
                <a:uLnTx/>
                <a:uFillTx/>
                <a:latin typeface="楷体" pitchFamily="49" charset="-122"/>
                <a:ea typeface="楷体" pitchFamily="49" charset="-122"/>
              </a:rPr>
              <a:t>指令访问权限</a:t>
            </a:r>
          </a:p>
          <a:p>
            <a:pPr marL="0" marR="0" lvl="0" indent="0" defTabSz="91440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2000" kern="0" dirty="0">
                <a:solidFill>
                  <a:schemeClr val="tx2"/>
                </a:solidFill>
                <a:latin typeface="楷体" pitchFamily="49" charset="-122"/>
                <a:ea typeface="楷体" pitchFamily="49" charset="-122"/>
              </a:rPr>
              <a:t>数据访问权限</a:t>
            </a:r>
            <a:endParaRPr kumimoji="0" lang="zh-CN" altLang="en-US" sz="2000" b="0" i="0" u="none" strike="noStrike" kern="0" cap="none" spc="0" normalizeH="0" baseline="0" noProof="0" dirty="0">
              <a:ln>
                <a:noFill/>
              </a:ln>
              <a:solidFill>
                <a:schemeClr val="tx2"/>
              </a:solidFill>
              <a:effectLst/>
              <a:uLnTx/>
              <a:uFillTx/>
              <a:latin typeface="楷体" pitchFamily="49" charset="-122"/>
              <a:ea typeface="楷体" pitchFamily="49" charset="-122"/>
            </a:endParaRPr>
          </a:p>
          <a:p>
            <a:pPr marL="0" marR="0" lvl="0" indent="0" defTabSz="91440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20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p:txBody>
      </p:sp>
      <p:sp>
        <p:nvSpPr>
          <p:cNvPr id="33" name="矩形 32"/>
          <p:cNvSpPr/>
          <p:nvPr/>
        </p:nvSpPr>
        <p:spPr>
          <a:xfrm>
            <a:off x="2648852" y="2036945"/>
            <a:ext cx="1876083" cy="2775737"/>
          </a:xfrm>
          <a:prstGeom prst="rect">
            <a:avLst/>
          </a:prstGeom>
          <a:solidFill>
            <a:sysClr val="window" lastClr="FFFFFF"/>
          </a:solidFill>
          <a:ln w="25400" cap="flat" cmpd="sng" algn="ctr">
            <a:solidFill>
              <a:srgbClr val="AAD057"/>
            </a:solidFill>
            <a:prstDash val="sysDot"/>
          </a:ln>
          <a:effectLst/>
        </p:spPr>
        <p:txBody>
          <a:bodyPr rtlCol="0" anchor="ctr"/>
          <a:lstStyle/>
          <a:p>
            <a:pPr fontAlgn="auto">
              <a:spcBef>
                <a:spcPts val="0"/>
              </a:spcBef>
              <a:spcAft>
                <a:spcPts val="0"/>
              </a:spcAft>
              <a:defRPr/>
            </a:pPr>
            <a:r>
              <a:rPr lang="en-US" altLang="zh-CN" kern="0" dirty="0">
                <a:solidFill>
                  <a:schemeClr val="tx2"/>
                </a:solidFill>
                <a:latin typeface="微软雅黑" panose="020B0503020204020204" pitchFamily="34" charset="-122"/>
                <a:ea typeface="微软雅黑" panose="020B0503020204020204" pitchFamily="34" charset="-122"/>
              </a:rPr>
              <a:t>    </a:t>
            </a:r>
            <a:r>
              <a:rPr lang="en-US" altLang="zh-CN" kern="0" dirty="0">
                <a:solidFill>
                  <a:schemeClr val="tx2"/>
                </a:solidFill>
                <a:latin typeface="楷体" pitchFamily="49" charset="-122"/>
                <a:ea typeface="楷体" pitchFamily="49" charset="-122"/>
              </a:rPr>
              <a:t>ARM</a:t>
            </a:r>
            <a:r>
              <a:rPr lang="zh-CN" altLang="zh-CN" kern="0" dirty="0">
                <a:solidFill>
                  <a:schemeClr val="tx2"/>
                </a:solidFill>
                <a:latin typeface="楷体" pitchFamily="49" charset="-122"/>
                <a:ea typeface="楷体" pitchFamily="49" charset="-122"/>
              </a:rPr>
              <a:t>平台首先从安全世界启动，</a:t>
            </a:r>
            <a:r>
              <a:rPr lang="zh-CN" altLang="en-US" kern="0" dirty="0">
                <a:solidFill>
                  <a:schemeClr val="tx2"/>
                </a:solidFill>
                <a:latin typeface="楷体" pitchFamily="49" charset="-122"/>
                <a:ea typeface="楷体" pitchFamily="49" charset="-122"/>
              </a:rPr>
              <a:t>系统</a:t>
            </a:r>
            <a:r>
              <a:rPr lang="zh-CN" altLang="zh-CN" kern="0" dirty="0">
                <a:solidFill>
                  <a:schemeClr val="tx2"/>
                </a:solidFill>
                <a:latin typeface="楷体" pitchFamily="49" charset="-122"/>
                <a:ea typeface="楷体" pitchFamily="49" charset="-122"/>
              </a:rPr>
              <a:t>固件为</a:t>
            </a:r>
            <a:r>
              <a:rPr lang="en-US" altLang="zh-CN" kern="0" dirty="0">
                <a:solidFill>
                  <a:schemeClr val="tx2"/>
                </a:solidFill>
                <a:latin typeface="楷体" pitchFamily="49" charset="-122"/>
                <a:ea typeface="楷体" pitchFamily="49" charset="-122"/>
              </a:rPr>
              <a:t>TZ</a:t>
            </a:r>
            <a:r>
              <a:rPr lang="zh-CN" altLang="zh-CN" kern="0" dirty="0">
                <a:solidFill>
                  <a:schemeClr val="tx2"/>
                </a:solidFill>
                <a:latin typeface="楷体" pitchFamily="49" charset="-122"/>
                <a:ea typeface="楷体" pitchFamily="49" charset="-122"/>
              </a:rPr>
              <a:t>分配内存，并初始化所有安全代码，然后将控制权移交给可能有不可信代码的普通世界</a:t>
            </a:r>
            <a:r>
              <a:rPr lang="zh-CN" altLang="zh-CN" dirty="0">
                <a:solidFill>
                  <a:schemeClr val="tx2"/>
                </a:solidFill>
                <a:latin typeface="楷体" pitchFamily="49" charset="-122"/>
                <a:ea typeface="楷体" pitchFamily="49" charset="-122"/>
              </a:rPr>
              <a:t>。</a:t>
            </a:r>
            <a:endParaRPr lang="zh-CN" altLang="zh-CN" kern="0" dirty="0">
              <a:solidFill>
                <a:schemeClr val="tx2"/>
              </a:solidFill>
              <a:latin typeface="楷体" pitchFamily="49" charset="-122"/>
              <a:ea typeface="楷体" pitchFamily="49" charset="-122"/>
            </a:endParaRPr>
          </a:p>
        </p:txBody>
      </p:sp>
      <p:sp>
        <p:nvSpPr>
          <p:cNvPr id="34" name="矩形 33"/>
          <p:cNvSpPr/>
          <p:nvPr/>
        </p:nvSpPr>
        <p:spPr>
          <a:xfrm>
            <a:off x="4697330" y="2036945"/>
            <a:ext cx="1877459" cy="2775737"/>
          </a:xfrm>
          <a:prstGeom prst="rect">
            <a:avLst/>
          </a:prstGeom>
          <a:solidFill>
            <a:sysClr val="window" lastClr="FFFFFF"/>
          </a:solidFill>
          <a:ln w="25400" cap="flat" cmpd="sng" algn="ctr">
            <a:solidFill>
              <a:srgbClr val="AAD057"/>
            </a:solidFill>
            <a:prstDash val="sysDot"/>
          </a:ln>
          <a:effectLst/>
        </p:spPr>
        <p:txBody>
          <a:bodyPr rtlCol="0" anchor="ctr"/>
          <a:lstStyle/>
          <a:p>
            <a:pPr fontAlgn="auto">
              <a:spcBef>
                <a:spcPts val="0"/>
              </a:spcBef>
              <a:spcAft>
                <a:spcPts val="0"/>
              </a:spcAft>
              <a:defRPr/>
            </a:pPr>
            <a:r>
              <a:rPr lang="en-US" altLang="zh-CN" kern="0" dirty="0">
                <a:solidFill>
                  <a:schemeClr val="tx2"/>
                </a:solidFill>
                <a:latin typeface="楷体" pitchFamily="49" charset="-122"/>
                <a:ea typeface="楷体" pitchFamily="49" charset="-122"/>
              </a:rPr>
              <a:t>  </a:t>
            </a:r>
            <a:r>
              <a:rPr lang="en-US" altLang="zh-CN" sz="2000" kern="0" dirty="0">
                <a:solidFill>
                  <a:schemeClr val="tx2"/>
                </a:solidFill>
                <a:latin typeface="楷体" pitchFamily="49" charset="-122"/>
                <a:ea typeface="楷体" pitchFamily="49" charset="-122"/>
              </a:rPr>
              <a:t>  </a:t>
            </a:r>
            <a:r>
              <a:rPr lang="zh-CN" altLang="zh-CN" sz="2000" kern="0" dirty="0">
                <a:solidFill>
                  <a:schemeClr val="tx2"/>
                </a:solidFill>
                <a:latin typeface="楷体" pitchFamily="49" charset="-122"/>
                <a:ea typeface="楷体" pitchFamily="49" charset="-122"/>
              </a:rPr>
              <a:t>运行在安全</a:t>
            </a:r>
            <a:r>
              <a:rPr lang="zh-CN" altLang="en-US" sz="2000" kern="0" dirty="0">
                <a:solidFill>
                  <a:schemeClr val="tx2"/>
                </a:solidFill>
                <a:latin typeface="楷体" pitchFamily="49" charset="-122"/>
                <a:ea typeface="楷体" pitchFamily="49" charset="-122"/>
              </a:rPr>
              <a:t>世界</a:t>
            </a:r>
            <a:r>
              <a:rPr lang="zh-CN" altLang="zh-CN" sz="2000" kern="0" dirty="0">
                <a:solidFill>
                  <a:schemeClr val="tx2"/>
                </a:solidFill>
                <a:latin typeface="楷体" pitchFamily="49" charset="-122"/>
                <a:ea typeface="楷体" pitchFamily="49" charset="-122"/>
              </a:rPr>
              <a:t>里的软件可以指定一部分内存仅可被安全世界访问，</a:t>
            </a:r>
            <a:r>
              <a:rPr lang="zh-CN" altLang="en-US" sz="2000" kern="0" dirty="0">
                <a:solidFill>
                  <a:schemeClr val="tx2"/>
                </a:solidFill>
                <a:latin typeface="楷体" pitchFamily="49" charset="-122"/>
                <a:ea typeface="楷体" pitchFamily="49" charset="-122"/>
              </a:rPr>
              <a:t>而</a:t>
            </a:r>
            <a:r>
              <a:rPr lang="zh-CN" altLang="zh-CN" sz="2000" kern="0" dirty="0">
                <a:solidFill>
                  <a:schemeClr val="tx2"/>
                </a:solidFill>
                <a:latin typeface="楷体" pitchFamily="49" charset="-122"/>
                <a:ea typeface="楷体" pitchFamily="49" charset="-122"/>
              </a:rPr>
              <a:t>不能被系统的其余部分访问</a:t>
            </a:r>
          </a:p>
        </p:txBody>
      </p:sp>
      <p:cxnSp>
        <p:nvCxnSpPr>
          <p:cNvPr id="42" name="直接连接符 41"/>
          <p:cNvCxnSpPr/>
          <p:nvPr/>
        </p:nvCxnSpPr>
        <p:spPr>
          <a:xfrm>
            <a:off x="2532834" y="1198111"/>
            <a:ext cx="0" cy="3815065"/>
          </a:xfrm>
          <a:prstGeom prst="line">
            <a:avLst/>
          </a:prstGeom>
          <a:noFill/>
          <a:ln w="22225" cap="flat" cmpd="sng" algn="ctr">
            <a:solidFill>
              <a:srgbClr val="DE8848"/>
            </a:solidFill>
            <a:prstDash val="dash"/>
            <a:miter lim="800000"/>
          </a:ln>
          <a:effectLst/>
        </p:spPr>
      </p:cxnSp>
      <p:cxnSp>
        <p:nvCxnSpPr>
          <p:cNvPr id="43" name="直接连接符 42"/>
          <p:cNvCxnSpPr/>
          <p:nvPr/>
        </p:nvCxnSpPr>
        <p:spPr>
          <a:xfrm>
            <a:off x="4621165" y="1198111"/>
            <a:ext cx="0" cy="3741699"/>
          </a:xfrm>
          <a:prstGeom prst="line">
            <a:avLst/>
          </a:prstGeom>
          <a:noFill/>
          <a:ln w="22225" cap="flat" cmpd="sng" algn="ctr">
            <a:solidFill>
              <a:srgbClr val="DE8848"/>
            </a:solidFill>
            <a:prstDash val="dash"/>
            <a:miter lim="800000"/>
          </a:ln>
          <a:effectLst/>
        </p:spPr>
      </p:cxnSp>
      <p:sp>
        <p:nvSpPr>
          <p:cNvPr id="49" name="右箭头 48"/>
          <p:cNvSpPr/>
          <p:nvPr/>
        </p:nvSpPr>
        <p:spPr>
          <a:xfrm>
            <a:off x="6818103" y="2176982"/>
            <a:ext cx="720080" cy="1783956"/>
          </a:xfrm>
          <a:prstGeom prst="rightArrow">
            <a:avLst>
              <a:gd name="adj1" fmla="val 49645"/>
              <a:gd name="adj2" fmla="val 51338"/>
            </a:avLst>
          </a:prstGeom>
          <a:gradFill rotWithShape="1">
            <a:gsLst>
              <a:gs pos="0">
                <a:srgbClr val="6AB843">
                  <a:tint val="50000"/>
                  <a:satMod val="300000"/>
                </a:srgbClr>
              </a:gs>
              <a:gs pos="35000">
                <a:srgbClr val="6AB843">
                  <a:tint val="37000"/>
                  <a:satMod val="300000"/>
                </a:srgbClr>
              </a:gs>
              <a:gs pos="100000">
                <a:srgbClr val="6AB843">
                  <a:tint val="15000"/>
                  <a:satMod val="350000"/>
                </a:srgbClr>
              </a:gs>
            </a:gsLst>
            <a:lin ang="16200000" scaled="1"/>
          </a:gradFill>
          <a:ln w="9525" cap="flat" cmpd="sng" algn="ctr">
            <a:solidFill>
              <a:srgbClr val="6AB843">
                <a:shade val="95000"/>
                <a:satMod val="105000"/>
              </a:srgbClr>
            </a:solidFill>
            <a:prstDash val="solid"/>
          </a:ln>
          <a:effectLst>
            <a:outerShdw blurRad="40000" dist="20000" dir="5400000" rotWithShape="0">
              <a:srgbClr val="000000">
                <a:alpha val="38000"/>
              </a:srgbClr>
            </a:outerShdw>
          </a:effectLst>
        </p:spPr>
        <p:txBody>
          <a:bodyPr rtlCol="0" anchor="ctr"/>
          <a:lstStyle/>
          <a:p>
            <a:pPr lvl="0"/>
            <a:endParaRPr lang="zh-CN" altLang="en-US" kern="0" dirty="0">
              <a:solidFill>
                <a:srgbClr val="000000"/>
              </a:solidFill>
              <a:latin typeface="微软雅黑" panose="020B0503020204020204" pitchFamily="34" charset="-122"/>
              <a:ea typeface="微软雅黑" panose="020B0503020204020204" pitchFamily="34" charset="-122"/>
            </a:endParaRPr>
          </a:p>
        </p:txBody>
      </p:sp>
      <p:sp>
        <p:nvSpPr>
          <p:cNvPr id="50" name="剪去对角的矩形 49"/>
          <p:cNvSpPr/>
          <p:nvPr/>
        </p:nvSpPr>
        <p:spPr>
          <a:xfrm>
            <a:off x="7538085" y="1628775"/>
            <a:ext cx="1612900" cy="2880360"/>
          </a:xfrm>
          <a:prstGeom prst="snip2DiagRect">
            <a:avLst/>
          </a:prstGeom>
          <a:gradFill rotWithShape="1">
            <a:gsLst>
              <a:gs pos="0">
                <a:srgbClr val="7CC7F1">
                  <a:shade val="93000"/>
                  <a:satMod val="130000"/>
                </a:srgbClr>
              </a:gs>
              <a:gs pos="100000">
                <a:srgbClr val="5392CF">
                  <a:lumMod val="20000"/>
                  <a:lumOff val="80000"/>
                </a:srgbClr>
              </a:gs>
            </a:gsLst>
            <a:lin ang="16200000" scaled="0"/>
          </a:gradFill>
          <a:ln w="9525" cap="flat" cmpd="sng" algn="ctr">
            <a:solidFill>
              <a:srgbClr val="7CC7F1">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fontAlgn="auto">
              <a:lnSpc>
                <a:spcPct val="150000"/>
              </a:lnSpc>
              <a:spcBef>
                <a:spcPts val="0"/>
              </a:spcBef>
              <a:spcAft>
                <a:spcPts val="0"/>
              </a:spcAft>
              <a:defRPr/>
            </a:pPr>
            <a:r>
              <a:rPr lang="zh-CN" altLang="zh-CN" kern="0" dirty="0">
                <a:latin typeface="楷体" pitchFamily="49" charset="-122"/>
                <a:ea typeface="楷体" pitchFamily="49" charset="-122"/>
              </a:rPr>
              <a:t>提供代码隔离环境和安全服务以构建安全可信环境</a:t>
            </a:r>
            <a:r>
              <a:rPr lang="zh-CN" altLang="en-US" kern="0" dirty="0">
                <a:latin typeface="楷体" pitchFamily="49" charset="-122"/>
                <a:ea typeface="楷体" pitchFamily="49" charset="-122"/>
              </a:rPr>
              <a:t>。</a:t>
            </a:r>
          </a:p>
          <a:p>
            <a:pPr marR="0" lvl="0" algn="ctr" defTabSz="914400" eaLnBrk="1" fontAlgn="auto" latinLnBrk="0" hangingPunct="1">
              <a:lnSpc>
                <a:spcPct val="100000"/>
              </a:lnSpc>
              <a:spcBef>
                <a:spcPts val="0"/>
              </a:spcBef>
              <a:spcAft>
                <a:spcPts val="0"/>
              </a:spcAft>
              <a:buClrTx/>
              <a:buSzTx/>
              <a:buFontTx/>
              <a:buNone/>
              <a:defRPr/>
            </a:pPr>
            <a:endParaRPr lang="zh-CN" altLang="en-US" kern="0" dirty="0">
              <a:latin typeface="楷体" pitchFamily="49" charset="-122"/>
              <a:ea typeface="楷体" pitchFamily="49" charset="-122"/>
            </a:endParaRPr>
          </a:p>
        </p:txBody>
      </p:sp>
      <p:sp>
        <p:nvSpPr>
          <p:cNvPr id="2" name="文本框 1"/>
          <p:cNvSpPr txBox="1"/>
          <p:nvPr/>
        </p:nvSpPr>
        <p:spPr>
          <a:xfrm>
            <a:off x="453296" y="2176315"/>
            <a:ext cx="1983309" cy="1323439"/>
          </a:xfrm>
          <a:prstGeom prst="rect">
            <a:avLst/>
          </a:prstGeom>
          <a:noFill/>
        </p:spPr>
        <p:txBody>
          <a:bodyPr wrap="square" rtlCol="0">
            <a:spAutoFit/>
          </a:bodyPr>
          <a:lstStyle/>
          <a:p>
            <a:r>
              <a:rPr lang="zh-CN" altLang="en-US" sz="2000" kern="0" dirty="0">
                <a:solidFill>
                  <a:schemeClr val="tx2"/>
                </a:solidFill>
                <a:latin typeface="楷体" pitchFamily="49" charset="-122"/>
                <a:ea typeface="楷体" pitchFamily="49" charset="-122"/>
              </a:rPr>
              <a:t>普通世界</a:t>
            </a:r>
            <a:r>
              <a:rPr lang="en-US" altLang="zh-CN" sz="2000" kern="0" dirty="0">
                <a:solidFill>
                  <a:schemeClr val="tx2"/>
                </a:solidFill>
                <a:latin typeface="楷体" pitchFamily="49" charset="-122"/>
                <a:ea typeface="楷体" pitchFamily="49" charset="-122"/>
              </a:rPr>
              <a:t>\</a:t>
            </a:r>
            <a:r>
              <a:rPr lang="zh-CN" altLang="en-US" sz="2000" kern="0" dirty="0">
                <a:solidFill>
                  <a:schemeClr val="tx2"/>
                </a:solidFill>
                <a:latin typeface="楷体" pitchFamily="49" charset="-122"/>
                <a:ea typeface="楷体" pitchFamily="49" charset="-122"/>
              </a:rPr>
              <a:t>安全世界调用</a:t>
            </a:r>
            <a:r>
              <a:rPr lang="en-US" altLang="zh-CN" sz="2000" kern="0" dirty="0">
                <a:solidFill>
                  <a:schemeClr val="tx2"/>
                </a:solidFill>
                <a:latin typeface="楷体" pitchFamily="49" charset="-122"/>
                <a:ea typeface="楷体" pitchFamily="49" charset="-122"/>
              </a:rPr>
              <a:t>SMC</a:t>
            </a:r>
            <a:r>
              <a:rPr lang="zh-CN" altLang="en-US" sz="2000" kern="0" dirty="0">
                <a:solidFill>
                  <a:schemeClr val="tx2"/>
                </a:solidFill>
                <a:latin typeface="楷体" pitchFamily="49" charset="-122"/>
                <a:ea typeface="楷体" pitchFamily="49" charset="-122"/>
              </a:rPr>
              <a:t>指令进入监控模式，实现：</a:t>
            </a:r>
          </a:p>
        </p:txBody>
      </p:sp>
      <p:sp>
        <p:nvSpPr>
          <p:cNvPr id="25"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t>3.1.2 </a:t>
            </a:r>
            <a:r>
              <a:rPr lang="zh-CN" altLang="en-US" sz="3200" kern="0" dirty="0" smtClean="0"/>
              <a:t>方案</a:t>
            </a:r>
            <a:r>
              <a:rPr lang="en-US" altLang="zh-CN" sz="3200" kern="0" dirty="0"/>
              <a:t>—</a:t>
            </a:r>
            <a:r>
              <a:rPr lang="en-US" altLang="zh-CN" sz="3200" kern="0" dirty="0" err="1"/>
              <a:t>Trustzone</a:t>
            </a:r>
            <a:r>
              <a:rPr lang="zh-CN" altLang="en-US" sz="3200" kern="0" dirty="0"/>
              <a:t>实现</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57995" y="3889927"/>
            <a:ext cx="5184576" cy="2131361"/>
          </a:xfrm>
          <a:prstGeom prst="rect">
            <a:avLst/>
          </a:prstGeom>
          <a:solidFill>
            <a:sysClr val="window" lastClr="FFFFFF"/>
          </a:solidFill>
          <a:ln w="19050" cap="flat" cmpd="sng" algn="ctr">
            <a:solidFill>
              <a:srgbClr val="FAA819"/>
            </a:solidFill>
            <a:prstDash val="dash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0" name="矩形 19"/>
          <p:cNvSpPr/>
          <p:nvPr/>
        </p:nvSpPr>
        <p:spPr>
          <a:xfrm>
            <a:off x="357995" y="1412775"/>
            <a:ext cx="5184576" cy="1933131"/>
          </a:xfrm>
          <a:prstGeom prst="rect">
            <a:avLst/>
          </a:prstGeom>
          <a:solidFill>
            <a:sysClr val="window" lastClr="FFFFFF"/>
          </a:solidFill>
          <a:ln w="19050" cap="flat" cmpd="sng" algn="ctr">
            <a:solidFill>
              <a:srgbClr val="FAA819"/>
            </a:solidFill>
            <a:prstDash val="dash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1" name="圆角矩形 20"/>
          <p:cNvSpPr/>
          <p:nvPr/>
        </p:nvSpPr>
        <p:spPr>
          <a:xfrm>
            <a:off x="2185670" y="1682115"/>
            <a:ext cx="3357880" cy="613410"/>
          </a:xfrm>
          <a:prstGeom prst="roundRect">
            <a:avLst/>
          </a:prstGeom>
          <a:gradFill rotWithShape="1">
            <a:gsLst>
              <a:gs pos="0">
                <a:srgbClr val="A172B2">
                  <a:tint val="50000"/>
                  <a:satMod val="300000"/>
                </a:srgbClr>
              </a:gs>
              <a:gs pos="35000">
                <a:srgbClr val="A172B2">
                  <a:tint val="37000"/>
                  <a:satMod val="300000"/>
                </a:srgbClr>
              </a:gs>
              <a:gs pos="100000">
                <a:srgbClr val="A172B2">
                  <a:tint val="15000"/>
                  <a:satMod val="350000"/>
                </a:srgbClr>
              </a:gs>
            </a:gsLst>
            <a:lin ang="16200000" scaled="1"/>
          </a:gradFill>
          <a:ln w="9525" cap="flat" cmpd="sng" algn="ctr">
            <a:solidFill>
              <a:srgbClr val="A172B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en-US" altLang="zh-CN" sz="3200" dirty="0">
                <a:latin typeface="楷体" pitchFamily="49" charset="-122"/>
                <a:ea typeface="楷体" pitchFamily="49" charset="-122"/>
              </a:rPr>
              <a:t>TPM</a:t>
            </a:r>
            <a:r>
              <a:rPr lang="zh-CN" altLang="en-US" sz="3200" dirty="0">
                <a:latin typeface="楷体" pitchFamily="49" charset="-122"/>
                <a:ea typeface="楷体" pitchFamily="49" charset="-122"/>
              </a:rPr>
              <a:t>安全功能</a:t>
            </a:r>
          </a:p>
        </p:txBody>
      </p:sp>
      <p:sp>
        <p:nvSpPr>
          <p:cNvPr id="22" name="圆角矩形 21"/>
          <p:cNvSpPr/>
          <p:nvPr/>
        </p:nvSpPr>
        <p:spPr>
          <a:xfrm>
            <a:off x="2185670" y="2648585"/>
            <a:ext cx="3356610" cy="565150"/>
          </a:xfrm>
          <a:prstGeom prst="roundRect">
            <a:avLst/>
          </a:prstGeom>
          <a:gradFill rotWithShape="1">
            <a:gsLst>
              <a:gs pos="0">
                <a:srgbClr val="7CC7F1">
                  <a:tint val="50000"/>
                  <a:satMod val="300000"/>
                </a:srgbClr>
              </a:gs>
              <a:gs pos="35000">
                <a:srgbClr val="7CC7F1">
                  <a:tint val="37000"/>
                  <a:satMod val="300000"/>
                </a:srgbClr>
              </a:gs>
              <a:gs pos="100000">
                <a:srgbClr val="7CC7F1">
                  <a:tint val="15000"/>
                  <a:satMod val="350000"/>
                </a:srgbClr>
              </a:gs>
            </a:gsLst>
            <a:lin ang="16200000" scaled="1"/>
          </a:gradFill>
          <a:ln w="9525" cap="flat" cmpd="sng" algn="ctr">
            <a:solidFill>
              <a:srgbClr val="7CC7F1">
                <a:shade val="95000"/>
                <a:satMod val="105000"/>
              </a:srgbClr>
            </a:solidFill>
            <a:prstDash val="solid"/>
          </a:ln>
          <a:effectLst>
            <a:outerShdw blurRad="40000" dist="20000" dir="5400000" rotWithShape="0">
              <a:srgbClr val="000000">
                <a:alpha val="38000"/>
              </a:srgbClr>
            </a:outerShdw>
          </a:effectLst>
        </p:spPr>
        <p:txBody>
          <a:bodyPr rtlCol="0" anchor="ctr"/>
          <a:lstStyle/>
          <a:p>
            <a:r>
              <a:rPr lang="zh-CN" altLang="en-US" sz="2000" dirty="0">
                <a:solidFill>
                  <a:schemeClr val="tx2"/>
                </a:solidFill>
                <a:latin typeface="楷体" pitchFamily="49" charset="-122"/>
                <a:ea typeface="楷体" pitchFamily="49" charset="-122"/>
              </a:rPr>
              <a:t>可信启动、安全存储等功能</a:t>
            </a:r>
          </a:p>
        </p:txBody>
      </p:sp>
      <p:sp>
        <p:nvSpPr>
          <p:cNvPr id="23" name="单圆角矩形 22"/>
          <p:cNvSpPr/>
          <p:nvPr/>
        </p:nvSpPr>
        <p:spPr>
          <a:xfrm>
            <a:off x="383540" y="1894205"/>
            <a:ext cx="1645920" cy="969645"/>
          </a:xfrm>
          <a:prstGeom prst="snipRoundRect">
            <a:avLst>
              <a:gd name="adj1" fmla="val 0"/>
              <a:gd name="adj2" fmla="val 21545"/>
            </a:avLst>
          </a:prstGeom>
          <a:gradFill rotWithShape="1">
            <a:gsLst>
              <a:gs pos="0">
                <a:srgbClr val="7659A6">
                  <a:tint val="50000"/>
                  <a:satMod val="300000"/>
                </a:srgbClr>
              </a:gs>
              <a:gs pos="35000">
                <a:srgbClr val="7659A6">
                  <a:tint val="37000"/>
                  <a:satMod val="300000"/>
                </a:srgbClr>
              </a:gs>
              <a:gs pos="100000">
                <a:srgbClr val="7659A6">
                  <a:tint val="15000"/>
                  <a:satMod val="350000"/>
                </a:srgbClr>
              </a:gs>
            </a:gsLst>
            <a:lin ang="16200000" scaled="1"/>
          </a:gradFill>
          <a:ln w="9525" cap="flat" cmpd="sng" algn="ctr">
            <a:solidFill>
              <a:srgbClr val="7659A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en-US" altLang="zh-CN" sz="2400" dirty="0">
                <a:latin typeface="楷体" pitchFamily="49" charset="-122"/>
                <a:ea typeface="楷体" pitchFamily="49" charset="-122"/>
              </a:rPr>
              <a:t>TCG</a:t>
            </a:r>
            <a:r>
              <a:rPr lang="zh-CN" altLang="en-US" sz="2400" dirty="0">
                <a:latin typeface="楷体" pitchFamily="49" charset="-122"/>
                <a:ea typeface="楷体" pitchFamily="49" charset="-122"/>
              </a:rPr>
              <a:t>可信计算思想</a:t>
            </a:r>
          </a:p>
        </p:txBody>
      </p:sp>
      <p:sp>
        <p:nvSpPr>
          <p:cNvPr id="26" name="单圆角矩形 25"/>
          <p:cNvSpPr/>
          <p:nvPr/>
        </p:nvSpPr>
        <p:spPr>
          <a:xfrm>
            <a:off x="383540" y="4486275"/>
            <a:ext cx="1646555" cy="925195"/>
          </a:xfrm>
          <a:prstGeom prst="snipRoundRect">
            <a:avLst>
              <a:gd name="adj1" fmla="val 0"/>
              <a:gd name="adj2" fmla="val 29595"/>
            </a:avLst>
          </a:prstGeom>
          <a:gradFill rotWithShape="1">
            <a:gsLst>
              <a:gs pos="0">
                <a:srgbClr val="7659A6">
                  <a:tint val="50000"/>
                  <a:satMod val="300000"/>
                </a:srgbClr>
              </a:gs>
              <a:gs pos="35000">
                <a:srgbClr val="7659A6">
                  <a:tint val="37000"/>
                  <a:satMod val="300000"/>
                </a:srgbClr>
              </a:gs>
              <a:gs pos="100000">
                <a:srgbClr val="7659A6">
                  <a:tint val="15000"/>
                  <a:satMod val="350000"/>
                </a:srgbClr>
              </a:gs>
            </a:gsLst>
            <a:lin ang="16200000" scaled="1"/>
          </a:gradFill>
          <a:ln w="9525" cap="flat" cmpd="sng" algn="ctr">
            <a:solidFill>
              <a:srgbClr val="7659A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400" kern="0" dirty="0">
                <a:solidFill>
                  <a:srgbClr val="000000"/>
                </a:solidFill>
                <a:latin typeface="楷体" pitchFamily="49" charset="-122"/>
                <a:ea typeface="楷体" pitchFamily="49" charset="-122"/>
                <a:cs typeface="Arial" panose="020B0604020202020204" pitchFamily="34" charset="0"/>
              </a:rPr>
              <a:t>隔离思想</a:t>
            </a:r>
            <a:endParaRPr kumimoji="0" lang="zh-CN" altLang="en-US" sz="2400" b="0" i="0" u="none" strike="noStrike" kern="0" cap="none" spc="0" normalizeH="0" baseline="0" noProof="0" dirty="0">
              <a:ln>
                <a:noFill/>
              </a:ln>
              <a:solidFill>
                <a:srgbClr val="000000"/>
              </a:solidFill>
              <a:effectLst/>
              <a:uLnTx/>
              <a:uFillTx/>
              <a:latin typeface="楷体" pitchFamily="49" charset="-122"/>
              <a:ea typeface="楷体" pitchFamily="49" charset="-122"/>
              <a:cs typeface="Arial" panose="020B0604020202020204" pitchFamily="34" charset="0"/>
            </a:endParaRPr>
          </a:p>
        </p:txBody>
      </p:sp>
      <p:sp>
        <p:nvSpPr>
          <p:cNvPr id="27" name="右箭头 26"/>
          <p:cNvSpPr/>
          <p:nvPr/>
        </p:nvSpPr>
        <p:spPr>
          <a:xfrm>
            <a:off x="5543813" y="3213611"/>
            <a:ext cx="996022" cy="790465"/>
          </a:xfrm>
          <a:prstGeom prst="rightArrow">
            <a:avLst>
              <a:gd name="adj1" fmla="val 52475"/>
              <a:gd name="adj2" fmla="val 50090"/>
            </a:avLst>
          </a:prstGeom>
          <a:gradFill rotWithShape="1">
            <a:gsLst>
              <a:gs pos="0">
                <a:srgbClr val="6AB843">
                  <a:tint val="50000"/>
                  <a:satMod val="300000"/>
                </a:srgbClr>
              </a:gs>
              <a:gs pos="35000">
                <a:srgbClr val="6AB843">
                  <a:tint val="37000"/>
                  <a:satMod val="300000"/>
                </a:srgbClr>
              </a:gs>
              <a:gs pos="100000">
                <a:srgbClr val="6AB843">
                  <a:tint val="15000"/>
                  <a:satMod val="350000"/>
                </a:srgbClr>
              </a:gs>
            </a:gsLst>
            <a:lin ang="16200000" scaled="1"/>
          </a:gradFill>
          <a:ln w="9525" cap="flat" cmpd="sng" algn="ctr">
            <a:solidFill>
              <a:srgbClr val="6AB84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28" name="剪去对角的矩形 27"/>
          <p:cNvSpPr/>
          <p:nvPr/>
        </p:nvSpPr>
        <p:spPr>
          <a:xfrm>
            <a:off x="6539865" y="1930400"/>
            <a:ext cx="2566035" cy="2997200"/>
          </a:xfrm>
          <a:prstGeom prst="snip2DiagRect">
            <a:avLst/>
          </a:prstGeom>
          <a:gradFill rotWithShape="1">
            <a:gsLst>
              <a:gs pos="0">
                <a:srgbClr val="7CC7F1">
                  <a:shade val="51000"/>
                  <a:satMod val="130000"/>
                </a:srgbClr>
              </a:gs>
              <a:gs pos="42000">
                <a:srgbClr val="7CC7F1">
                  <a:shade val="93000"/>
                  <a:satMod val="130000"/>
                </a:srgbClr>
              </a:gs>
              <a:gs pos="91000">
                <a:srgbClr val="5392CF">
                  <a:lumMod val="20000"/>
                  <a:lumOff val="80000"/>
                </a:srgbClr>
              </a:gs>
            </a:gsLst>
            <a:lin ang="16200000" scaled="0"/>
          </a:gradFill>
          <a:ln w="9525" cap="flat" cmpd="sng" algn="ctr">
            <a:solidFill>
              <a:srgbClr val="7CC7F1">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lang="zh-CN" altLang="en-US" sz="3200" dirty="0">
                <a:solidFill>
                  <a:schemeClr val="accent5">
                    <a:lumMod val="10000"/>
                  </a:schemeClr>
                </a:solidFill>
                <a:latin typeface="楷体" pitchFamily="49" charset="-122"/>
                <a:ea typeface="楷体" pitchFamily="49" charset="-122"/>
              </a:rPr>
              <a:t>基于</a:t>
            </a:r>
            <a:r>
              <a:rPr lang="en-US" altLang="zh-CN" sz="3200" dirty="0" err="1">
                <a:solidFill>
                  <a:schemeClr val="accent5">
                    <a:lumMod val="10000"/>
                  </a:schemeClr>
                </a:solidFill>
                <a:latin typeface="楷体" pitchFamily="49" charset="-122"/>
                <a:ea typeface="楷体" pitchFamily="49" charset="-122"/>
              </a:rPr>
              <a:t>Trustzone</a:t>
            </a:r>
            <a:r>
              <a:rPr lang="zh-CN" altLang="en-US" sz="3200" dirty="0">
                <a:solidFill>
                  <a:schemeClr val="accent5">
                    <a:lumMod val="10000"/>
                  </a:schemeClr>
                </a:solidFill>
                <a:latin typeface="楷体" pitchFamily="49" charset="-122"/>
                <a:ea typeface="楷体" pitchFamily="49" charset="-122"/>
              </a:rPr>
              <a:t>的</a:t>
            </a:r>
            <a:r>
              <a:rPr lang="en-US" altLang="zh-CN" sz="3200" dirty="0">
                <a:solidFill>
                  <a:schemeClr val="accent5">
                    <a:lumMod val="10000"/>
                  </a:schemeClr>
                </a:solidFill>
                <a:latin typeface="楷体" pitchFamily="49" charset="-122"/>
                <a:ea typeface="楷体" pitchFamily="49" charset="-122"/>
              </a:rPr>
              <a:t>STPM</a:t>
            </a:r>
            <a:r>
              <a:rPr lang="zh-CN" altLang="en-US" sz="3200" dirty="0">
                <a:solidFill>
                  <a:schemeClr val="accent5">
                    <a:lumMod val="10000"/>
                  </a:schemeClr>
                </a:solidFill>
                <a:latin typeface="楷体" pitchFamily="49" charset="-122"/>
                <a:ea typeface="楷体" pitchFamily="49" charset="-122"/>
              </a:rPr>
              <a:t>实现</a:t>
            </a:r>
            <a:endParaRPr kumimoji="0" lang="zh-CN" altLang="en-US" sz="3200" i="0" u="none" strike="noStrike" kern="0" cap="none" spc="0" normalizeH="0" baseline="0" noProof="0" dirty="0">
              <a:ln>
                <a:noFill/>
              </a:ln>
              <a:solidFill>
                <a:schemeClr val="accent5">
                  <a:lumMod val="10000"/>
                </a:schemeClr>
              </a:solidFill>
              <a:effectLst/>
              <a:uLnTx/>
              <a:uFillTx/>
              <a:latin typeface="楷体" pitchFamily="49" charset="-122"/>
              <a:ea typeface="楷体" pitchFamily="49" charset="-122"/>
            </a:endParaRPr>
          </a:p>
        </p:txBody>
      </p:sp>
      <p:sp>
        <p:nvSpPr>
          <p:cNvPr id="30" name="圆角矩形 29"/>
          <p:cNvSpPr/>
          <p:nvPr/>
        </p:nvSpPr>
        <p:spPr>
          <a:xfrm>
            <a:off x="2185670" y="4293235"/>
            <a:ext cx="3356610" cy="571500"/>
          </a:xfrm>
          <a:prstGeom prst="roundRect">
            <a:avLst/>
          </a:prstGeom>
          <a:gradFill rotWithShape="1">
            <a:gsLst>
              <a:gs pos="0">
                <a:srgbClr val="AAD057">
                  <a:tint val="50000"/>
                  <a:satMod val="300000"/>
                </a:srgbClr>
              </a:gs>
              <a:gs pos="35000">
                <a:srgbClr val="AAD057">
                  <a:tint val="37000"/>
                  <a:satMod val="300000"/>
                </a:srgbClr>
              </a:gs>
              <a:gs pos="100000">
                <a:srgbClr val="AAD057">
                  <a:tint val="15000"/>
                  <a:satMod val="350000"/>
                </a:srgbClr>
              </a:gs>
            </a:gsLst>
            <a:lin ang="16200000" scaled="1"/>
          </a:gradFill>
          <a:ln w="9525" cap="flat" cmpd="sng" algn="ctr">
            <a:solidFill>
              <a:srgbClr val="AAD057">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800" dirty="0" err="1">
                <a:latin typeface="楷体" pitchFamily="49" charset="-122"/>
                <a:ea typeface="楷体" pitchFamily="49" charset="-122"/>
              </a:rPr>
              <a:t>Trustzone</a:t>
            </a:r>
            <a:r>
              <a:rPr lang="zh-CN" altLang="en-US" sz="2800" dirty="0">
                <a:latin typeface="楷体" pitchFamily="49" charset="-122"/>
                <a:ea typeface="楷体" pitchFamily="49" charset="-122"/>
              </a:rPr>
              <a:t>技术</a:t>
            </a:r>
            <a:endParaRPr kumimoji="0" lang="zh-CN" altLang="en-US" sz="2800" b="0" i="0" u="none" strike="noStrike" kern="0" cap="none" spc="0" normalizeH="0" baseline="0" noProof="0" dirty="0">
              <a:ln>
                <a:noFill/>
              </a:ln>
              <a:solidFill>
                <a:srgbClr val="000000"/>
              </a:solidFill>
              <a:effectLst/>
              <a:uLnTx/>
              <a:uFillTx/>
              <a:latin typeface="楷体" pitchFamily="49" charset="-122"/>
              <a:ea typeface="楷体" pitchFamily="49" charset="-122"/>
              <a:cs typeface="Arial" panose="020B0604020202020204" pitchFamily="34" charset="0"/>
            </a:endParaRPr>
          </a:p>
        </p:txBody>
      </p:sp>
      <p:sp>
        <p:nvSpPr>
          <p:cNvPr id="33" name="圆角矩形 32"/>
          <p:cNvSpPr/>
          <p:nvPr/>
        </p:nvSpPr>
        <p:spPr>
          <a:xfrm>
            <a:off x="2185670" y="5068570"/>
            <a:ext cx="3356610" cy="696595"/>
          </a:xfrm>
          <a:prstGeom prst="roundRect">
            <a:avLst/>
          </a:prstGeom>
          <a:gradFill rotWithShape="1">
            <a:gsLst>
              <a:gs pos="0">
                <a:srgbClr val="7CC7F1">
                  <a:tint val="50000"/>
                  <a:satMod val="300000"/>
                </a:srgbClr>
              </a:gs>
              <a:gs pos="35000">
                <a:srgbClr val="7CC7F1">
                  <a:tint val="37000"/>
                  <a:satMod val="300000"/>
                </a:srgbClr>
              </a:gs>
              <a:gs pos="100000">
                <a:srgbClr val="7CC7F1">
                  <a:tint val="15000"/>
                  <a:satMod val="350000"/>
                </a:srgbClr>
              </a:gs>
            </a:gsLst>
            <a:lin ang="16200000" scaled="1"/>
          </a:gradFill>
          <a:ln w="9525" cap="flat" cmpd="sng" algn="ctr">
            <a:solidFill>
              <a:srgbClr val="7CC7F1">
                <a:shade val="95000"/>
                <a:satMod val="105000"/>
              </a:srgbClr>
            </a:solidFill>
            <a:prstDash val="solid"/>
          </a:ln>
          <a:effectLst>
            <a:outerShdw blurRad="40000" dist="20000" dir="5400000" rotWithShape="0">
              <a:srgbClr val="000000">
                <a:alpha val="38000"/>
              </a:srgbClr>
            </a:outerShdw>
          </a:effectLst>
        </p:spPr>
        <p:txBody>
          <a:bodyPr rtlCol="0" anchor="ctr"/>
          <a:lstStyle/>
          <a:p>
            <a:r>
              <a:rPr lang="zh-CN" altLang="en-US" sz="2000" dirty="0">
                <a:solidFill>
                  <a:schemeClr val="tx2"/>
                </a:solidFill>
                <a:latin typeface="楷体" pitchFamily="49" charset="-122"/>
                <a:ea typeface="楷体" pitchFamily="49" charset="-122"/>
              </a:rPr>
              <a:t>普通世界与安全世界的隔离</a:t>
            </a:r>
          </a:p>
        </p:txBody>
      </p:sp>
      <p:sp>
        <p:nvSpPr>
          <p:cNvPr id="34" name="加号 33"/>
          <p:cNvSpPr/>
          <p:nvPr/>
        </p:nvSpPr>
        <p:spPr>
          <a:xfrm>
            <a:off x="2662251" y="3345907"/>
            <a:ext cx="648072" cy="544020"/>
          </a:xfrm>
          <a:prstGeom prst="mathPlus">
            <a:avLst/>
          </a:prstGeom>
          <a:solidFill>
            <a:srgbClr val="45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1"/>
          <p:cNvSpPr txBox="1"/>
          <p:nvPr/>
        </p:nvSpPr>
        <p:spPr>
          <a:xfrm>
            <a:off x="611505" y="299085"/>
            <a:ext cx="7994015"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t>3.1.2 </a:t>
            </a:r>
            <a:r>
              <a:rPr lang="zh-CN" altLang="en-US" sz="3200" kern="0" dirty="0"/>
              <a:t>项目方案</a:t>
            </a:r>
            <a:r>
              <a:rPr lang="en-US" altLang="zh-CN" sz="3200" kern="0" dirty="0"/>
              <a:t>--</a:t>
            </a:r>
            <a:r>
              <a:rPr lang="zh-CN" altLang="en-US" sz="3200" kern="0" dirty="0"/>
              <a:t>基于</a:t>
            </a:r>
            <a:r>
              <a:rPr lang="en-US" altLang="zh-CN" sz="3200" kern="0" dirty="0" err="1"/>
              <a:t>Trustzone</a:t>
            </a:r>
            <a:r>
              <a:rPr lang="zh-CN" altLang="en-US" sz="3200" kern="0" dirty="0"/>
              <a:t>的</a:t>
            </a:r>
            <a:r>
              <a:rPr lang="en-US" altLang="zh-CN" sz="3200" kern="0" dirty="0"/>
              <a:t>STPM</a:t>
            </a:r>
            <a:endParaRPr lang="zh-CN" altLang="en-US" sz="3200" kern="0"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4540" y="476672"/>
            <a:ext cx="32655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dirty="0">
                <a:latin typeface="Times New Roman" panose="02020603050405020304" pitchFamily="18" charset="0"/>
              </a:rPr>
              <a:t>3.2.1 </a:t>
            </a:r>
            <a:r>
              <a:rPr lang="zh-CN" altLang="en-US" sz="3200" dirty="0" smtClean="0">
                <a:latin typeface="Times New Roman" panose="02020603050405020304" pitchFamily="18" charset="0"/>
              </a:rPr>
              <a:t>总体思路</a:t>
            </a:r>
            <a:endParaRPr lang="zh-CN" altLang="en-US" sz="3200" dirty="0">
              <a:latin typeface="Times New Roman" panose="02020603050405020304" pitchFamily="18" charset="0"/>
            </a:endParaRPr>
          </a:p>
        </p:txBody>
      </p:sp>
      <p:sp>
        <p:nvSpPr>
          <p:cNvPr id="26" name="文本框 25"/>
          <p:cNvSpPr txBox="1"/>
          <p:nvPr/>
        </p:nvSpPr>
        <p:spPr>
          <a:xfrm>
            <a:off x="3926526" y="2063889"/>
            <a:ext cx="4010850" cy="3931920"/>
          </a:xfrm>
          <a:prstGeom prst="rect">
            <a:avLst/>
          </a:prstGeom>
          <a:noFill/>
        </p:spPr>
        <p:txBody>
          <a:bodyPr wrap="square" rtlCol="0">
            <a:spAutoFit/>
          </a:bodyPr>
          <a:lstStyle/>
          <a:p>
            <a:pPr algn="just">
              <a:lnSpc>
                <a:spcPct val="150000"/>
              </a:lnSpc>
            </a:pPr>
            <a:r>
              <a:rPr lang="zh-CN" altLang="en-US" sz="2800" dirty="0" smtClean="0">
                <a:solidFill>
                  <a:schemeClr val="tx1">
                    <a:lumMod val="85000"/>
                    <a:lumOff val="15000"/>
                  </a:schemeClr>
                </a:solidFill>
                <a:latin typeface="楷体" pitchFamily="49" charset="-122"/>
                <a:ea typeface="楷体" pitchFamily="49" charset="-122"/>
              </a:rPr>
              <a:t>    用户</a:t>
            </a:r>
            <a:r>
              <a:rPr lang="en-US" altLang="zh-CN" sz="2800" dirty="0" smtClean="0">
                <a:solidFill>
                  <a:schemeClr val="tx1">
                    <a:lumMod val="85000"/>
                    <a:lumOff val="15000"/>
                  </a:schemeClr>
                </a:solidFill>
                <a:latin typeface="楷体" pitchFamily="49" charset="-122"/>
                <a:ea typeface="楷体" pitchFamily="49" charset="-122"/>
              </a:rPr>
              <a:t>APP</a:t>
            </a:r>
            <a:r>
              <a:rPr lang="zh-CN" altLang="en-US" sz="2800" dirty="0" smtClean="0">
                <a:solidFill>
                  <a:schemeClr val="tx1">
                    <a:lumMod val="85000"/>
                    <a:lumOff val="15000"/>
                  </a:schemeClr>
                </a:solidFill>
                <a:latin typeface="楷体" pitchFamily="49" charset="-122"/>
                <a:ea typeface="楷体" pitchFamily="49" charset="-122"/>
              </a:rPr>
              <a:t>发出调用</a:t>
            </a:r>
            <a:r>
              <a:rPr lang="en-US" altLang="zh-CN" sz="2800" dirty="0" smtClean="0">
                <a:solidFill>
                  <a:schemeClr val="tx1">
                    <a:lumMod val="85000"/>
                    <a:lumOff val="15000"/>
                  </a:schemeClr>
                </a:solidFill>
                <a:latin typeface="楷体" pitchFamily="49" charset="-122"/>
                <a:ea typeface="楷体" pitchFamily="49" charset="-122"/>
              </a:rPr>
              <a:t>TPM</a:t>
            </a:r>
            <a:r>
              <a:rPr lang="zh-CN" altLang="en-US" sz="2800" dirty="0" smtClean="0">
                <a:solidFill>
                  <a:schemeClr val="tx1">
                    <a:lumMod val="85000"/>
                    <a:lumOff val="15000"/>
                  </a:schemeClr>
                </a:solidFill>
                <a:latin typeface="楷体" pitchFamily="49" charset="-122"/>
                <a:ea typeface="楷体" pitchFamily="49" charset="-122"/>
              </a:rPr>
              <a:t>功能的指令，通过</a:t>
            </a:r>
            <a:r>
              <a:rPr lang="en-US" altLang="zh-CN" sz="2800" dirty="0" smtClean="0">
                <a:solidFill>
                  <a:schemeClr val="tx1">
                    <a:lumMod val="85000"/>
                    <a:lumOff val="15000"/>
                  </a:schemeClr>
                </a:solidFill>
                <a:latin typeface="楷体" pitchFamily="49" charset="-122"/>
                <a:ea typeface="楷体" pitchFamily="49" charset="-122"/>
              </a:rPr>
              <a:t>TSS</a:t>
            </a:r>
            <a:r>
              <a:rPr lang="zh-CN" altLang="en-US" sz="2800" dirty="0" smtClean="0">
                <a:solidFill>
                  <a:schemeClr val="tx1">
                    <a:lumMod val="85000"/>
                    <a:lumOff val="15000"/>
                  </a:schemeClr>
                </a:solidFill>
                <a:latin typeface="楷体" pitchFamily="49" charset="-122"/>
                <a:ea typeface="楷体" pitchFamily="49" charset="-122"/>
              </a:rPr>
              <a:t>软件栈传送给物理硬件</a:t>
            </a:r>
            <a:r>
              <a:rPr lang="en-US" altLang="zh-CN" sz="2800" dirty="0" smtClean="0">
                <a:solidFill>
                  <a:schemeClr val="tx1">
                    <a:lumMod val="85000"/>
                    <a:lumOff val="15000"/>
                  </a:schemeClr>
                </a:solidFill>
                <a:latin typeface="楷体" pitchFamily="49" charset="-122"/>
                <a:ea typeface="楷体" pitchFamily="49" charset="-122"/>
              </a:rPr>
              <a:t>TPM</a:t>
            </a:r>
            <a:r>
              <a:rPr lang="zh-CN" altLang="en-US" sz="2800" dirty="0" smtClean="0">
                <a:solidFill>
                  <a:schemeClr val="tx1">
                    <a:lumMod val="85000"/>
                    <a:lumOff val="15000"/>
                  </a:schemeClr>
                </a:solidFill>
                <a:latin typeface="楷体" pitchFamily="49" charset="-122"/>
                <a:ea typeface="楷体" pitchFamily="49" charset="-122"/>
              </a:rPr>
              <a:t>芯片，</a:t>
            </a:r>
            <a:r>
              <a:rPr lang="en-US" altLang="zh-CN" sz="2800" dirty="0" smtClean="0">
                <a:solidFill>
                  <a:schemeClr val="tx1">
                    <a:lumMod val="85000"/>
                    <a:lumOff val="15000"/>
                  </a:schemeClr>
                </a:solidFill>
                <a:latin typeface="楷体" pitchFamily="49" charset="-122"/>
                <a:ea typeface="楷体" pitchFamily="49" charset="-122"/>
              </a:rPr>
              <a:t>TPM</a:t>
            </a:r>
            <a:r>
              <a:rPr lang="zh-CN" altLang="en-US" sz="2800" dirty="0" smtClean="0">
                <a:solidFill>
                  <a:schemeClr val="tx1">
                    <a:lumMod val="85000"/>
                    <a:lumOff val="15000"/>
                  </a:schemeClr>
                </a:solidFill>
                <a:latin typeface="楷体" pitchFamily="49" charset="-122"/>
                <a:ea typeface="楷体" pitchFamily="49" charset="-122"/>
              </a:rPr>
              <a:t>接受消息并处理，将结果通过</a:t>
            </a:r>
            <a:r>
              <a:rPr lang="en-US" altLang="zh-CN" sz="2800" dirty="0" smtClean="0">
                <a:solidFill>
                  <a:schemeClr val="tx1">
                    <a:lumMod val="85000"/>
                    <a:lumOff val="15000"/>
                  </a:schemeClr>
                </a:solidFill>
                <a:latin typeface="楷体" pitchFamily="49" charset="-122"/>
                <a:ea typeface="楷体" pitchFamily="49" charset="-122"/>
              </a:rPr>
              <a:t>TSS</a:t>
            </a:r>
            <a:r>
              <a:rPr lang="zh-CN" altLang="en-US" sz="2800" dirty="0" smtClean="0">
                <a:solidFill>
                  <a:schemeClr val="tx1">
                    <a:lumMod val="85000"/>
                    <a:lumOff val="15000"/>
                  </a:schemeClr>
                </a:solidFill>
                <a:latin typeface="楷体" pitchFamily="49" charset="-122"/>
                <a:ea typeface="楷体" pitchFamily="49" charset="-122"/>
              </a:rPr>
              <a:t>返回给用户。</a:t>
            </a:r>
          </a:p>
        </p:txBody>
      </p:sp>
      <p:graphicFrame>
        <p:nvGraphicFramePr>
          <p:cNvPr id="4" name="对象 3"/>
          <p:cNvGraphicFramePr>
            <a:graphicFrameLocks noChangeAspect="1"/>
          </p:cNvGraphicFramePr>
          <p:nvPr/>
        </p:nvGraphicFramePr>
        <p:xfrm>
          <a:off x="771525" y="2063750"/>
          <a:ext cx="2613025" cy="4364355"/>
        </p:xfrm>
        <a:graphic>
          <a:graphicData uri="http://schemas.openxmlformats.org/presentationml/2006/ole">
            <p:oleObj spid="_x0000_s436363" name="Visio" r:id="rId4" imgW="1847939" imgH="3086100" progId="">
              <p:embed/>
            </p:oleObj>
          </a:graphicData>
        </a:graphic>
      </p:graphicFrame>
      <p:grpSp>
        <p:nvGrpSpPr>
          <p:cNvPr id="3" name="组合 2"/>
          <p:cNvGrpSpPr/>
          <p:nvPr/>
        </p:nvGrpSpPr>
        <p:grpSpPr>
          <a:xfrm>
            <a:off x="611560" y="1275116"/>
            <a:ext cx="7927340" cy="452328"/>
            <a:chOff x="323528" y="1288509"/>
            <a:chExt cx="7563701" cy="507831"/>
          </a:xfrm>
        </p:grpSpPr>
        <p:sp>
          <p:nvSpPr>
            <p:cNvPr id="10" name="矩形 9"/>
            <p:cNvSpPr/>
            <p:nvPr/>
          </p:nvSpPr>
          <p:spPr>
            <a:xfrm>
              <a:off x="867601" y="1291361"/>
              <a:ext cx="7019628" cy="5047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dirty="0" smtClean="0">
                  <a:solidFill>
                    <a:schemeClr val="bg1"/>
                  </a:solidFill>
                  <a:latin typeface="微软雅黑" panose="020B0503020204020204" pitchFamily="34" charset="-122"/>
                  <a:ea typeface="微软雅黑" panose="020B0503020204020204" pitchFamily="34" charset="-122"/>
                </a:rPr>
                <a:t>  </a:t>
              </a:r>
              <a:r>
                <a:rPr lang="zh-CN" altLang="en-US" sz="2400" dirty="0" smtClean="0">
                  <a:solidFill>
                    <a:schemeClr val="bg1"/>
                  </a:solidFill>
                  <a:latin typeface="微软雅黑" panose="020B0503020204020204" pitchFamily="34" charset="-122"/>
                  <a:ea typeface="微软雅黑" panose="020B0503020204020204" pitchFamily="34" charset="-122"/>
                </a:rPr>
                <a:t>物理</a:t>
              </a:r>
              <a:r>
                <a:rPr lang="en-US" altLang="zh-CN" sz="2400" dirty="0" smtClean="0">
                  <a:solidFill>
                    <a:schemeClr val="bg1"/>
                  </a:solidFill>
                  <a:latin typeface="微软雅黑" panose="020B0503020204020204" pitchFamily="34" charset="-122"/>
                  <a:ea typeface="微软雅黑" panose="020B0503020204020204" pitchFamily="34" charset="-122"/>
                </a:rPr>
                <a:t>TPM</a:t>
              </a:r>
              <a:r>
                <a:rPr lang="zh-CN" altLang="en-US" sz="2400" dirty="0" smtClean="0">
                  <a:solidFill>
                    <a:schemeClr val="bg1"/>
                  </a:solidFill>
                  <a:latin typeface="微软雅黑" panose="020B0503020204020204" pitchFamily="34" charset="-122"/>
                  <a:ea typeface="微软雅黑" panose="020B0503020204020204" pitchFamily="34" charset="-122"/>
                </a:rPr>
                <a:t>调用</a:t>
              </a:r>
            </a:p>
          </p:txBody>
        </p:sp>
        <p:sp>
          <p:nvSpPr>
            <p:cNvPr id="18"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a:lnSpc>
                  <a:spcPct val="150000"/>
                </a:lnSpc>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01</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4540" y="476672"/>
            <a:ext cx="32655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dirty="0" smtClean="0">
                <a:latin typeface="Times New Roman" panose="02020603050405020304" pitchFamily="18" charset="0"/>
              </a:rPr>
              <a:t>3.2.1 </a:t>
            </a:r>
            <a:r>
              <a:rPr lang="zh-CN" altLang="en-US" sz="3200" dirty="0">
                <a:latin typeface="Times New Roman" panose="02020603050405020304" pitchFamily="18" charset="0"/>
              </a:rPr>
              <a:t>总体思路</a:t>
            </a:r>
          </a:p>
        </p:txBody>
      </p:sp>
      <p:sp>
        <p:nvSpPr>
          <p:cNvPr id="26" name="文本框 25"/>
          <p:cNvSpPr txBox="1"/>
          <p:nvPr/>
        </p:nvSpPr>
        <p:spPr>
          <a:xfrm>
            <a:off x="6080760" y="2218055"/>
            <a:ext cx="2999105" cy="3749040"/>
          </a:xfrm>
          <a:prstGeom prst="rect">
            <a:avLst/>
          </a:prstGeom>
          <a:noFill/>
        </p:spPr>
        <p:txBody>
          <a:bodyPr wrap="square" rtlCol="0">
            <a:spAutoFit/>
          </a:bodyPr>
          <a:lstStyle/>
          <a:p>
            <a:pPr algn="just">
              <a:lnSpc>
                <a:spcPct val="150000"/>
              </a:lnSpc>
            </a:pPr>
            <a:r>
              <a:rPr lang="zh-CN" altLang="en-US" sz="2000" dirty="0" smtClean="0">
                <a:solidFill>
                  <a:schemeClr val="tx1">
                    <a:lumMod val="85000"/>
                    <a:lumOff val="15000"/>
                  </a:schemeClr>
                </a:solidFill>
                <a:latin typeface="楷体" pitchFamily="49" charset="-122"/>
                <a:ea typeface="楷体" pitchFamily="49" charset="-122"/>
              </a:rPr>
              <a:t>     </a:t>
            </a:r>
            <a:r>
              <a:rPr lang="en-US" altLang="zh-CN" sz="2000" dirty="0" err="1" smtClean="0">
                <a:solidFill>
                  <a:schemeClr val="tx1">
                    <a:lumMod val="85000"/>
                    <a:lumOff val="15000"/>
                  </a:schemeClr>
                </a:solidFill>
                <a:latin typeface="楷体" pitchFamily="49" charset="-122"/>
                <a:ea typeface="楷体" pitchFamily="49" charset="-122"/>
              </a:rPr>
              <a:t>Trustzone</a:t>
            </a:r>
            <a:r>
              <a:rPr lang="zh-CN" altLang="en-US" sz="2000" dirty="0" smtClean="0">
                <a:solidFill>
                  <a:schemeClr val="tx1">
                    <a:lumMod val="85000"/>
                    <a:lumOff val="15000"/>
                  </a:schemeClr>
                </a:solidFill>
                <a:latin typeface="楷体" pitchFamily="49" charset="-122"/>
                <a:ea typeface="楷体" pitchFamily="49" charset="-122"/>
              </a:rPr>
              <a:t>提供安全</a:t>
            </a:r>
            <a:r>
              <a:rPr lang="zh-CN" altLang="en-US" sz="2000" dirty="0">
                <a:solidFill>
                  <a:schemeClr val="tx1">
                    <a:lumMod val="85000"/>
                    <a:lumOff val="15000"/>
                  </a:schemeClr>
                </a:solidFill>
                <a:latin typeface="楷体" pitchFamily="49" charset="-122"/>
                <a:ea typeface="楷体" pitchFamily="49" charset="-122"/>
              </a:rPr>
              <a:t>隔离机制</a:t>
            </a:r>
            <a:r>
              <a:rPr lang="zh-CN" altLang="en-US" sz="2000" dirty="0" smtClean="0">
                <a:solidFill>
                  <a:schemeClr val="tx1">
                    <a:lumMod val="85000"/>
                    <a:lumOff val="15000"/>
                  </a:schemeClr>
                </a:solidFill>
                <a:latin typeface="楷体" pitchFamily="49" charset="-122"/>
                <a:ea typeface="楷体" pitchFamily="49" charset="-122"/>
              </a:rPr>
              <a:t>，</a:t>
            </a:r>
            <a:r>
              <a:rPr lang="zh-CN" altLang="en-US" sz="2000" dirty="0">
                <a:solidFill>
                  <a:schemeClr val="tx1">
                    <a:lumMod val="85000"/>
                    <a:lumOff val="15000"/>
                  </a:schemeClr>
                </a:solidFill>
                <a:latin typeface="楷体" pitchFamily="49" charset="-122"/>
                <a:ea typeface="楷体" pitchFamily="49" charset="-122"/>
              </a:rPr>
              <a:t>安全</a:t>
            </a:r>
            <a:r>
              <a:rPr lang="zh-CN" altLang="en-US" sz="2000" dirty="0" smtClean="0">
                <a:solidFill>
                  <a:schemeClr val="tx1">
                    <a:lumMod val="85000"/>
                    <a:lumOff val="15000"/>
                  </a:schemeClr>
                </a:solidFill>
                <a:latin typeface="楷体" pitchFamily="49" charset="-122"/>
                <a:ea typeface="楷体" pitchFamily="49" charset="-122"/>
              </a:rPr>
              <a:t>世界和普通世界通过</a:t>
            </a:r>
            <a:r>
              <a:rPr lang="en-US" altLang="zh-CN" sz="2000" dirty="0" smtClean="0">
                <a:solidFill>
                  <a:schemeClr val="tx1">
                    <a:lumMod val="85000"/>
                    <a:lumOff val="15000"/>
                  </a:schemeClr>
                </a:solidFill>
                <a:latin typeface="楷体" pitchFamily="49" charset="-122"/>
                <a:ea typeface="楷体" pitchFamily="49" charset="-122"/>
              </a:rPr>
              <a:t>Trusted Application</a:t>
            </a:r>
            <a:r>
              <a:rPr lang="zh-CN" altLang="en-US" sz="2000" dirty="0" smtClean="0">
                <a:solidFill>
                  <a:schemeClr val="tx1">
                    <a:lumMod val="85000"/>
                    <a:lumOff val="15000"/>
                  </a:schemeClr>
                </a:solidFill>
                <a:latin typeface="楷体" pitchFamily="49" charset="-122"/>
                <a:ea typeface="楷体" pitchFamily="49" charset="-122"/>
              </a:rPr>
              <a:t>传递消息进行通信。</a:t>
            </a:r>
            <a:r>
              <a:rPr lang="zh-CN" altLang="en-US" sz="2000" dirty="0">
                <a:solidFill>
                  <a:schemeClr val="tx1">
                    <a:lumMod val="85000"/>
                    <a:lumOff val="15000"/>
                  </a:schemeClr>
                </a:solidFill>
                <a:latin typeface="楷体" pitchFamily="49" charset="-122"/>
                <a:ea typeface="楷体" pitchFamily="49" charset="-122"/>
              </a:rPr>
              <a:t>为在</a:t>
            </a:r>
            <a:r>
              <a:rPr lang="en-US" altLang="zh-CN" sz="2000" dirty="0">
                <a:solidFill>
                  <a:schemeClr val="tx1">
                    <a:lumMod val="85000"/>
                    <a:lumOff val="15000"/>
                  </a:schemeClr>
                </a:solidFill>
                <a:latin typeface="楷体" pitchFamily="49" charset="-122"/>
                <a:ea typeface="楷体" pitchFamily="49" charset="-122"/>
              </a:rPr>
              <a:t>arm</a:t>
            </a:r>
            <a:r>
              <a:rPr lang="zh-CN" altLang="en-US" sz="2000" dirty="0">
                <a:solidFill>
                  <a:schemeClr val="tx1">
                    <a:lumMod val="85000"/>
                    <a:lumOff val="15000"/>
                  </a:schemeClr>
                </a:solidFill>
                <a:latin typeface="楷体" pitchFamily="49" charset="-122"/>
                <a:ea typeface="楷体" pitchFamily="49" charset="-122"/>
              </a:rPr>
              <a:t>架构中实现可信</a:t>
            </a:r>
            <a:r>
              <a:rPr lang="en-US" altLang="zh-CN" sz="2000" dirty="0">
                <a:solidFill>
                  <a:schemeClr val="tx1">
                    <a:lumMod val="85000"/>
                    <a:lumOff val="15000"/>
                  </a:schemeClr>
                </a:solidFill>
                <a:latin typeface="楷体" pitchFamily="49" charset="-122"/>
                <a:ea typeface="楷体" pitchFamily="49" charset="-122"/>
              </a:rPr>
              <a:t>STPM</a:t>
            </a:r>
            <a:r>
              <a:rPr lang="zh-CN" altLang="en-US" sz="2000" dirty="0">
                <a:solidFill>
                  <a:schemeClr val="tx1">
                    <a:lumMod val="85000"/>
                    <a:lumOff val="15000"/>
                  </a:schemeClr>
                </a:solidFill>
                <a:latin typeface="楷体" pitchFamily="49" charset="-122"/>
                <a:ea typeface="楷体" pitchFamily="49" charset="-122"/>
              </a:rPr>
              <a:t>，考虑将其主体功能加入</a:t>
            </a:r>
            <a:r>
              <a:rPr lang="en-US" altLang="zh-CN" sz="2000" dirty="0">
                <a:solidFill>
                  <a:schemeClr val="tx1">
                    <a:lumMod val="85000"/>
                    <a:lumOff val="15000"/>
                  </a:schemeClr>
                </a:solidFill>
                <a:latin typeface="楷体" pitchFamily="49" charset="-122"/>
                <a:ea typeface="楷体" pitchFamily="49" charset="-122"/>
              </a:rPr>
              <a:t>Secure World</a:t>
            </a:r>
            <a:r>
              <a:rPr lang="zh-CN" altLang="en-US" sz="2000" dirty="0">
                <a:solidFill>
                  <a:schemeClr val="tx1">
                    <a:lumMod val="85000"/>
                    <a:lumOff val="15000"/>
                  </a:schemeClr>
                </a:solidFill>
                <a:latin typeface="楷体" pitchFamily="49" charset="-122"/>
                <a:ea typeface="楷体" pitchFamily="49" charset="-122"/>
              </a:rPr>
              <a:t>的内核中。</a:t>
            </a:r>
          </a:p>
        </p:txBody>
      </p:sp>
      <p:grpSp>
        <p:nvGrpSpPr>
          <p:cNvPr id="3" name="组合 2"/>
          <p:cNvGrpSpPr/>
          <p:nvPr/>
        </p:nvGrpSpPr>
        <p:grpSpPr>
          <a:xfrm>
            <a:off x="611560" y="1275116"/>
            <a:ext cx="7848872" cy="452328"/>
            <a:chOff x="323528" y="1288509"/>
            <a:chExt cx="7488832" cy="507831"/>
          </a:xfrm>
        </p:grpSpPr>
        <p:sp>
          <p:nvSpPr>
            <p:cNvPr id="10" name="矩形 9"/>
            <p:cNvSpPr/>
            <p:nvPr/>
          </p:nvSpPr>
          <p:spPr>
            <a:xfrm>
              <a:off x="867589" y="1291026"/>
              <a:ext cx="6944771"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dirty="0" smtClean="0">
                  <a:solidFill>
                    <a:schemeClr val="bg1"/>
                  </a:solidFill>
                  <a:latin typeface="微软雅黑" panose="020B0503020204020204" pitchFamily="34" charset="-122"/>
                  <a:ea typeface="微软雅黑" panose="020B0503020204020204" pitchFamily="34" charset="-122"/>
                </a:rPr>
                <a:t>  </a:t>
              </a:r>
              <a:r>
                <a:rPr lang="en-US" altLang="zh-CN" sz="2400" dirty="0" err="1" smtClean="0">
                  <a:solidFill>
                    <a:schemeClr val="bg1"/>
                  </a:solidFill>
                  <a:latin typeface="微软雅黑" panose="020B0503020204020204" pitchFamily="34" charset="-122"/>
                  <a:ea typeface="微软雅黑" panose="020B0503020204020204" pitchFamily="34" charset="-122"/>
                </a:rPr>
                <a:t>Trustzone</a:t>
              </a:r>
              <a:r>
                <a:rPr lang="zh-CN" altLang="en-US" sz="2400" dirty="0" smtClean="0">
                  <a:solidFill>
                    <a:schemeClr val="bg1"/>
                  </a:solidFill>
                  <a:latin typeface="微软雅黑" panose="020B0503020204020204" pitchFamily="34" charset="-122"/>
                  <a:ea typeface="微软雅黑" panose="020B0503020204020204" pitchFamily="34" charset="-122"/>
                </a:rPr>
                <a:t>架构</a:t>
              </a:r>
            </a:p>
          </p:txBody>
        </p:sp>
        <p:sp>
          <p:nvSpPr>
            <p:cNvPr id="18"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a:lnSpc>
                  <a:spcPct val="150000"/>
                </a:lnSpc>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02</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5" name="Rectangle 2"/>
          <p:cNvSpPr>
            <a:spLocks noChangeArrowheads="1"/>
          </p:cNvSpPr>
          <p:nvPr/>
        </p:nvSpPr>
        <p:spPr bwMode="auto">
          <a:xfrm>
            <a:off x="611560" y="2276872"/>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83820" y="2153285"/>
          <a:ext cx="5996940" cy="3878580"/>
        </p:xfrm>
        <a:graphic>
          <a:graphicData uri="http://schemas.openxmlformats.org/presentationml/2006/ole">
            <p:oleObj spid="_x0000_s438394" name="Visio" r:id="rId4" imgW="8181994" imgH="5296017" progId="">
              <p:embed/>
            </p:oleObj>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4540" y="476672"/>
            <a:ext cx="32655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dirty="0" smtClean="0">
                <a:latin typeface="Times New Roman" panose="02020603050405020304" pitchFamily="18" charset="0"/>
              </a:rPr>
              <a:t>3.2.1 </a:t>
            </a:r>
            <a:r>
              <a:rPr lang="zh-CN" altLang="en-US" sz="3200" dirty="0">
                <a:latin typeface="Times New Roman" panose="02020603050405020304" pitchFamily="18" charset="0"/>
              </a:rPr>
              <a:t>总体思路</a:t>
            </a:r>
          </a:p>
        </p:txBody>
      </p:sp>
      <p:sp>
        <p:nvSpPr>
          <p:cNvPr id="26" name="文本框 25"/>
          <p:cNvSpPr txBox="1"/>
          <p:nvPr/>
        </p:nvSpPr>
        <p:spPr>
          <a:xfrm>
            <a:off x="611268" y="1596192"/>
            <a:ext cx="7632848" cy="2286000"/>
          </a:xfrm>
          <a:prstGeom prst="rect">
            <a:avLst/>
          </a:prstGeom>
          <a:noFill/>
        </p:spPr>
        <p:txBody>
          <a:bodyPr wrap="square" rtlCol="0">
            <a:spAutoFit/>
          </a:bodyPr>
          <a:lstStyle/>
          <a:p>
            <a:pPr algn="just">
              <a:lnSpc>
                <a:spcPct val="150000"/>
              </a:lnSpc>
            </a:pP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400" dirty="0" smtClean="0">
                <a:solidFill>
                  <a:schemeClr val="tx1">
                    <a:lumMod val="85000"/>
                    <a:lumOff val="15000"/>
                  </a:schemeClr>
                </a:solidFill>
                <a:latin typeface="楷体" pitchFamily="49" charset="-122"/>
                <a:ea typeface="楷体" pitchFamily="49" charset="-122"/>
              </a:rPr>
              <a:t>针对</a:t>
            </a:r>
            <a:r>
              <a:rPr lang="en-US" altLang="zh-CN" sz="2400" dirty="0" smtClean="0">
                <a:solidFill>
                  <a:schemeClr val="tx1">
                    <a:lumMod val="85000"/>
                    <a:lumOff val="15000"/>
                  </a:schemeClr>
                </a:solidFill>
                <a:latin typeface="楷体" pitchFamily="49" charset="-122"/>
                <a:ea typeface="楷体" pitchFamily="49" charset="-122"/>
              </a:rPr>
              <a:t>ARM</a:t>
            </a:r>
            <a:r>
              <a:rPr lang="zh-CN" altLang="en-US" sz="2400" dirty="0" smtClean="0">
                <a:solidFill>
                  <a:schemeClr val="tx1">
                    <a:lumMod val="85000"/>
                    <a:lumOff val="15000"/>
                  </a:schemeClr>
                </a:solidFill>
                <a:latin typeface="楷体" pitchFamily="49" charset="-122"/>
                <a:ea typeface="楷体" pitchFamily="49" charset="-122"/>
              </a:rPr>
              <a:t> </a:t>
            </a:r>
            <a:r>
              <a:rPr lang="en-US" altLang="zh-CN" sz="2400" dirty="0" err="1" smtClean="0">
                <a:solidFill>
                  <a:schemeClr val="tx1">
                    <a:lumMod val="85000"/>
                    <a:lumOff val="15000"/>
                  </a:schemeClr>
                </a:solidFill>
                <a:latin typeface="楷体" pitchFamily="49" charset="-122"/>
                <a:ea typeface="楷体" pitchFamily="49" charset="-122"/>
              </a:rPr>
              <a:t>trustzone</a:t>
            </a:r>
            <a:r>
              <a:rPr lang="en-US" altLang="zh-CN" sz="2400" dirty="0" smtClean="0">
                <a:solidFill>
                  <a:schemeClr val="tx1">
                    <a:lumMod val="85000"/>
                    <a:lumOff val="15000"/>
                  </a:schemeClr>
                </a:solidFill>
                <a:latin typeface="楷体" pitchFamily="49" charset="-122"/>
                <a:ea typeface="楷体" pitchFamily="49" charset="-122"/>
              </a:rPr>
              <a:t> </a:t>
            </a:r>
            <a:r>
              <a:rPr lang="zh-CN" altLang="en-US" sz="2400" dirty="0" smtClean="0">
                <a:solidFill>
                  <a:schemeClr val="tx1">
                    <a:lumMod val="85000"/>
                    <a:lumOff val="15000"/>
                  </a:schemeClr>
                </a:solidFill>
                <a:latin typeface="楷体" pitchFamily="49" charset="-122"/>
                <a:ea typeface="楷体" pitchFamily="49" charset="-122"/>
              </a:rPr>
              <a:t>安全架构，修改</a:t>
            </a:r>
            <a:r>
              <a:rPr lang="en-US" altLang="zh-CN" sz="2400" dirty="0" smtClean="0">
                <a:solidFill>
                  <a:schemeClr val="tx1">
                    <a:lumMod val="85000"/>
                    <a:lumOff val="15000"/>
                  </a:schemeClr>
                </a:solidFill>
                <a:latin typeface="楷体" pitchFamily="49" charset="-122"/>
                <a:ea typeface="楷体" pitchFamily="49" charset="-122"/>
              </a:rPr>
              <a:t>TPM</a:t>
            </a:r>
            <a:r>
              <a:rPr lang="zh-CN" altLang="en-US" sz="2400" dirty="0" smtClean="0">
                <a:solidFill>
                  <a:schemeClr val="tx1">
                    <a:lumMod val="85000"/>
                    <a:lumOff val="15000"/>
                  </a:schemeClr>
                </a:solidFill>
                <a:latin typeface="楷体" pitchFamily="49" charset="-122"/>
                <a:ea typeface="楷体" pitchFamily="49" charset="-122"/>
              </a:rPr>
              <a:t>架构，将</a:t>
            </a:r>
            <a:r>
              <a:rPr lang="en-US" altLang="zh-CN" sz="2400" dirty="0" smtClean="0">
                <a:solidFill>
                  <a:schemeClr val="tx1">
                    <a:lumMod val="85000"/>
                    <a:lumOff val="15000"/>
                  </a:schemeClr>
                </a:solidFill>
                <a:latin typeface="楷体" pitchFamily="49" charset="-122"/>
                <a:ea typeface="楷体" pitchFamily="49" charset="-122"/>
              </a:rPr>
              <a:t>TSS</a:t>
            </a:r>
            <a:r>
              <a:rPr lang="zh-CN" altLang="en-US" sz="2400" dirty="0" smtClean="0">
                <a:solidFill>
                  <a:schemeClr val="tx1">
                    <a:lumMod val="85000"/>
                    <a:lumOff val="15000"/>
                  </a:schemeClr>
                </a:solidFill>
                <a:latin typeface="楷体" pitchFamily="49" charset="-122"/>
                <a:ea typeface="楷体" pitchFamily="49" charset="-122"/>
              </a:rPr>
              <a:t>部署在普通世界，</a:t>
            </a:r>
            <a:r>
              <a:rPr lang="en-US" altLang="zh-CN" sz="2400" dirty="0" err="1" smtClean="0">
                <a:solidFill>
                  <a:schemeClr val="tx1">
                    <a:lumMod val="85000"/>
                    <a:lumOff val="15000"/>
                  </a:schemeClr>
                </a:solidFill>
                <a:latin typeface="楷体" pitchFamily="49" charset="-122"/>
                <a:ea typeface="楷体" pitchFamily="49" charset="-122"/>
              </a:rPr>
              <a:t>sTPM</a:t>
            </a:r>
            <a:r>
              <a:rPr lang="zh-CN" altLang="en-US" sz="2400" dirty="0" smtClean="0">
                <a:solidFill>
                  <a:schemeClr val="tx1">
                    <a:lumMod val="85000"/>
                    <a:lumOff val="15000"/>
                  </a:schemeClr>
                </a:solidFill>
                <a:latin typeface="楷体" pitchFamily="49" charset="-122"/>
                <a:ea typeface="楷体" pitchFamily="49" charset="-122"/>
              </a:rPr>
              <a:t>部署在安全世界，这两者通过</a:t>
            </a:r>
            <a:r>
              <a:rPr lang="en-US" altLang="zh-CN" sz="2400" dirty="0" err="1" smtClean="0">
                <a:solidFill>
                  <a:schemeClr val="tx1">
                    <a:lumMod val="85000"/>
                    <a:lumOff val="15000"/>
                  </a:schemeClr>
                </a:solidFill>
                <a:latin typeface="楷体" pitchFamily="49" charset="-122"/>
                <a:ea typeface="楷体" pitchFamily="49" charset="-122"/>
              </a:rPr>
              <a:t>trustzone</a:t>
            </a:r>
            <a:r>
              <a:rPr lang="zh-CN" altLang="en-US" sz="2400" dirty="0" smtClean="0">
                <a:solidFill>
                  <a:schemeClr val="tx1">
                    <a:lumMod val="85000"/>
                    <a:lumOff val="15000"/>
                  </a:schemeClr>
                </a:solidFill>
                <a:latin typeface="楷体" pitchFamily="49" charset="-122"/>
                <a:ea typeface="楷体" pitchFamily="49" charset="-122"/>
              </a:rPr>
              <a:t>普通世界和安全世界通信方式进行通信，并利用</a:t>
            </a:r>
            <a:r>
              <a:rPr lang="en-US" altLang="zh-CN" sz="2400" dirty="0" err="1" smtClean="0">
                <a:solidFill>
                  <a:schemeClr val="tx1">
                    <a:lumMod val="85000"/>
                    <a:lumOff val="15000"/>
                  </a:schemeClr>
                </a:solidFill>
                <a:latin typeface="楷体" pitchFamily="49" charset="-122"/>
                <a:ea typeface="楷体" pitchFamily="49" charset="-122"/>
              </a:rPr>
              <a:t>tz</a:t>
            </a:r>
            <a:r>
              <a:rPr lang="zh-CN" altLang="en-US" sz="2400" dirty="0" smtClean="0">
                <a:solidFill>
                  <a:schemeClr val="tx1">
                    <a:lumMod val="85000"/>
                    <a:lumOff val="15000"/>
                  </a:schemeClr>
                </a:solidFill>
                <a:latin typeface="楷体" pitchFamily="49" charset="-122"/>
                <a:ea typeface="楷体" pitchFamily="49" charset="-122"/>
              </a:rPr>
              <a:t>的安全隔离机制保证</a:t>
            </a:r>
            <a:r>
              <a:rPr lang="en-US" altLang="zh-CN" sz="2400" dirty="0" err="1" smtClean="0">
                <a:solidFill>
                  <a:schemeClr val="tx1">
                    <a:lumMod val="85000"/>
                    <a:lumOff val="15000"/>
                  </a:schemeClr>
                </a:solidFill>
                <a:latin typeface="楷体" pitchFamily="49" charset="-122"/>
                <a:ea typeface="楷体" pitchFamily="49" charset="-122"/>
              </a:rPr>
              <a:t>sTPM</a:t>
            </a:r>
            <a:r>
              <a:rPr lang="zh-CN" altLang="en-US" sz="2400" dirty="0" smtClean="0">
                <a:solidFill>
                  <a:schemeClr val="tx1">
                    <a:lumMod val="85000"/>
                    <a:lumOff val="15000"/>
                  </a:schemeClr>
                </a:solidFill>
                <a:latin typeface="楷体" pitchFamily="49" charset="-122"/>
                <a:ea typeface="楷体" pitchFamily="49" charset="-122"/>
              </a:rPr>
              <a:t>运行时安全。</a:t>
            </a:r>
          </a:p>
        </p:txBody>
      </p:sp>
      <p:graphicFrame>
        <p:nvGraphicFramePr>
          <p:cNvPr id="4" name="对象 3"/>
          <p:cNvGraphicFramePr>
            <a:graphicFrameLocks noChangeAspect="1"/>
          </p:cNvGraphicFramePr>
          <p:nvPr/>
        </p:nvGraphicFramePr>
        <p:xfrm>
          <a:off x="162560" y="3882390"/>
          <a:ext cx="1781810" cy="2975610"/>
        </p:xfrm>
        <a:graphic>
          <a:graphicData uri="http://schemas.openxmlformats.org/presentationml/2006/ole">
            <p:oleObj spid="_x0000_s437492" name="Visio" r:id="rId4" imgW="1847939" imgH="3086100" progId="">
              <p:embed/>
            </p:oleObj>
          </a:graphicData>
        </a:graphic>
      </p:graphicFrame>
      <p:graphicFrame>
        <p:nvGraphicFramePr>
          <p:cNvPr id="7" name="对象 6"/>
          <p:cNvGraphicFramePr>
            <a:graphicFrameLocks noChangeAspect="1"/>
          </p:cNvGraphicFramePr>
          <p:nvPr/>
        </p:nvGraphicFramePr>
        <p:xfrm>
          <a:off x="2605405" y="3538855"/>
          <a:ext cx="6815455" cy="3137535"/>
        </p:xfrm>
        <a:graphic>
          <a:graphicData uri="http://schemas.openxmlformats.org/presentationml/2006/ole">
            <p:oleObj spid="_x0000_s437493" name="Visio" r:id="rId5" imgW="5762483" imgH="2705217" progId="">
              <p:embed/>
            </p:oleObj>
          </a:graphicData>
        </a:graphic>
      </p:graphicFrame>
      <p:sp>
        <p:nvSpPr>
          <p:cNvPr id="8" name="右箭头 7"/>
          <p:cNvSpPr/>
          <p:nvPr/>
        </p:nvSpPr>
        <p:spPr>
          <a:xfrm>
            <a:off x="1944326" y="4756127"/>
            <a:ext cx="895355" cy="804856"/>
          </a:xfrm>
          <a:prstGeom prst="rightArrow">
            <a:avLst>
              <a:gd name="adj1" fmla="val 46103"/>
              <a:gd name="adj2" fmla="val 34434"/>
            </a:avLst>
          </a:prstGeom>
          <a:gradFill rotWithShape="1">
            <a:gsLst>
              <a:gs pos="0">
                <a:srgbClr val="6AB843">
                  <a:tint val="50000"/>
                  <a:satMod val="300000"/>
                </a:srgbClr>
              </a:gs>
              <a:gs pos="35000">
                <a:srgbClr val="6AB843">
                  <a:tint val="37000"/>
                  <a:satMod val="300000"/>
                </a:srgbClr>
              </a:gs>
              <a:gs pos="100000">
                <a:srgbClr val="6AB843">
                  <a:tint val="15000"/>
                  <a:satMod val="350000"/>
                </a:srgbClr>
              </a:gs>
            </a:gsLst>
            <a:lin ang="16200000" scaled="1"/>
          </a:gradFill>
          <a:ln w="9525" cap="flat" cmpd="sng" algn="ctr">
            <a:solidFill>
              <a:srgbClr val="6AB843">
                <a:shade val="95000"/>
                <a:satMod val="105000"/>
              </a:srgbClr>
            </a:solidFill>
            <a:prstDash val="solid"/>
          </a:ln>
          <a:effectLst>
            <a:outerShdw blurRad="40000" dist="20000" dir="5400000" rotWithShape="0">
              <a:srgbClr val="000000">
                <a:alpha val="38000"/>
              </a:srgbClr>
            </a:outerShdw>
          </a:effectLst>
        </p:spPr>
        <p:txBody>
          <a:bodyPr rtlCol="0" anchor="ctr"/>
          <a:lstStyle/>
          <a:p>
            <a:pPr lvl="0"/>
            <a:endParaRPr lang="zh-CN" altLang="en-US" kern="0" dirty="0" smtClean="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611560" y="1275116"/>
            <a:ext cx="7848872" cy="452328"/>
            <a:chOff x="323528" y="1288509"/>
            <a:chExt cx="7488832" cy="507831"/>
          </a:xfrm>
        </p:grpSpPr>
        <p:sp>
          <p:nvSpPr>
            <p:cNvPr id="10" name="矩形 9"/>
            <p:cNvSpPr/>
            <p:nvPr/>
          </p:nvSpPr>
          <p:spPr>
            <a:xfrm>
              <a:off x="867589" y="1291026"/>
              <a:ext cx="6944771"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dirty="0" smtClean="0">
                  <a:solidFill>
                    <a:schemeClr val="bg1"/>
                  </a:solidFill>
                  <a:latin typeface="微软雅黑" panose="020B0503020204020204" pitchFamily="34" charset="-122"/>
                  <a:ea typeface="微软雅黑" panose="020B0503020204020204" pitchFamily="34" charset="-122"/>
                </a:rPr>
                <a:t>  </a:t>
              </a:r>
              <a:r>
                <a:rPr lang="zh-CN" altLang="en-US" sz="1800" dirty="0" smtClean="0">
                  <a:solidFill>
                    <a:schemeClr val="bg1"/>
                  </a:solidFill>
                  <a:latin typeface="微软雅黑" panose="020B0503020204020204" pitchFamily="34" charset="-122"/>
                  <a:ea typeface="微软雅黑" panose="020B0503020204020204" pitchFamily="34" charset="-122"/>
                </a:rPr>
                <a:t>整体架构</a:t>
              </a:r>
            </a:p>
          </p:txBody>
        </p:sp>
        <p:sp>
          <p:nvSpPr>
            <p:cNvPr id="18"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a:lnSpc>
                  <a:spcPct val="150000"/>
                </a:lnSpc>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03</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4540" y="476672"/>
            <a:ext cx="32655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dirty="0" smtClean="0">
                <a:latin typeface="Times New Roman" panose="02020603050405020304" pitchFamily="18" charset="0"/>
              </a:rPr>
              <a:t>3.2.1 </a:t>
            </a:r>
            <a:r>
              <a:rPr lang="zh-CN" altLang="en-US" sz="3200" dirty="0">
                <a:latin typeface="Times New Roman" panose="02020603050405020304" pitchFamily="18" charset="0"/>
              </a:rPr>
              <a:t>总体思路</a:t>
            </a:r>
          </a:p>
        </p:txBody>
      </p:sp>
      <p:sp>
        <p:nvSpPr>
          <p:cNvPr id="26" name="文本框 25"/>
          <p:cNvSpPr txBox="1"/>
          <p:nvPr/>
        </p:nvSpPr>
        <p:spPr>
          <a:xfrm>
            <a:off x="756111" y="1727602"/>
            <a:ext cx="7631931"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err="1" smtClean="0">
                <a:solidFill>
                  <a:schemeClr val="tx1">
                    <a:lumMod val="85000"/>
                    <a:lumOff val="15000"/>
                  </a:schemeClr>
                </a:solidFill>
                <a:latin typeface="楷体" pitchFamily="49" charset="-122"/>
                <a:ea typeface="楷体" pitchFamily="49" charset="-122"/>
              </a:rPr>
              <a:t>sTPM</a:t>
            </a:r>
            <a:r>
              <a:rPr lang="zh-CN" altLang="en-US" dirty="0" smtClean="0">
                <a:solidFill>
                  <a:schemeClr val="tx1">
                    <a:lumMod val="85000"/>
                    <a:lumOff val="15000"/>
                  </a:schemeClr>
                </a:solidFill>
                <a:latin typeface="楷体" pitchFamily="49" charset="-122"/>
                <a:ea typeface="楷体" pitchFamily="49" charset="-122"/>
              </a:rPr>
              <a:t>运行在</a:t>
            </a:r>
            <a:r>
              <a:rPr lang="en-US" altLang="zh-CN" dirty="0">
                <a:solidFill>
                  <a:schemeClr val="tx1">
                    <a:lumMod val="85000"/>
                    <a:lumOff val="15000"/>
                  </a:schemeClr>
                </a:solidFill>
                <a:latin typeface="楷体" pitchFamily="49" charset="-122"/>
                <a:ea typeface="楷体" pitchFamily="49" charset="-122"/>
              </a:rPr>
              <a:t>secure </a:t>
            </a:r>
            <a:r>
              <a:rPr lang="en-US" altLang="zh-CN" dirty="0" err="1" smtClean="0">
                <a:solidFill>
                  <a:schemeClr val="tx1">
                    <a:lumMod val="85000"/>
                    <a:lumOff val="15000"/>
                  </a:schemeClr>
                </a:solidFill>
                <a:latin typeface="楷体" pitchFamily="49" charset="-122"/>
                <a:ea typeface="楷体" pitchFamily="49" charset="-122"/>
              </a:rPr>
              <a:t>os</a:t>
            </a:r>
            <a:r>
              <a:rPr lang="zh-CN" altLang="en-US" dirty="0" smtClean="0">
                <a:solidFill>
                  <a:schemeClr val="tx1">
                    <a:lumMod val="85000"/>
                    <a:lumOff val="15000"/>
                  </a:schemeClr>
                </a:solidFill>
                <a:latin typeface="楷体" pitchFamily="49" charset="-122"/>
                <a:ea typeface="楷体" pitchFamily="49" charset="-122"/>
              </a:rPr>
              <a:t>之上，提供完整的</a:t>
            </a:r>
            <a:r>
              <a:rPr lang="en-US" altLang="zh-CN" dirty="0" smtClean="0">
                <a:solidFill>
                  <a:schemeClr val="tx1">
                    <a:lumMod val="85000"/>
                    <a:lumOff val="15000"/>
                  </a:schemeClr>
                </a:solidFill>
                <a:latin typeface="楷体" pitchFamily="49" charset="-122"/>
                <a:ea typeface="楷体" pitchFamily="49" charset="-122"/>
              </a:rPr>
              <a:t>TPM</a:t>
            </a:r>
            <a:r>
              <a:rPr lang="zh-CN" altLang="en-US" dirty="0" smtClean="0">
                <a:solidFill>
                  <a:schemeClr val="tx1">
                    <a:lumMod val="85000"/>
                    <a:lumOff val="15000"/>
                  </a:schemeClr>
                </a:solidFill>
                <a:latin typeface="楷体" pitchFamily="49" charset="-122"/>
                <a:ea typeface="楷体" pitchFamily="49" charset="-122"/>
              </a:rPr>
              <a:t>功能，如加解密、度量等。</a:t>
            </a:r>
          </a:p>
          <a:p>
            <a:pPr marL="285750" indent="-285750">
              <a:lnSpc>
                <a:spcPct val="150000"/>
              </a:lnSpc>
              <a:buFont typeface="Wingdings" panose="05000000000000000000" pitchFamily="2" charset="2"/>
              <a:buChar char="Ø"/>
            </a:pPr>
            <a:r>
              <a:rPr lang="en-US" altLang="zh-CN" dirty="0" smtClean="0">
                <a:solidFill>
                  <a:schemeClr val="tx1">
                    <a:lumMod val="85000"/>
                    <a:lumOff val="15000"/>
                  </a:schemeClr>
                </a:solidFill>
                <a:latin typeface="楷体" pitchFamily="49" charset="-122"/>
                <a:ea typeface="楷体" pitchFamily="49" charset="-122"/>
              </a:rPr>
              <a:t>TSS</a:t>
            </a:r>
            <a:r>
              <a:rPr lang="zh-CN" altLang="en-US" dirty="0" smtClean="0">
                <a:solidFill>
                  <a:schemeClr val="tx1">
                    <a:lumMod val="85000"/>
                    <a:lumOff val="15000"/>
                  </a:schemeClr>
                </a:solidFill>
                <a:latin typeface="楷体" pitchFamily="49" charset="-122"/>
                <a:ea typeface="楷体" pitchFamily="49" charset="-122"/>
              </a:rPr>
              <a:t>运行在普通世界，提供调用</a:t>
            </a:r>
            <a:r>
              <a:rPr lang="en-US" altLang="zh-CN" dirty="0" smtClean="0">
                <a:solidFill>
                  <a:schemeClr val="tx1">
                    <a:lumMod val="85000"/>
                    <a:lumOff val="15000"/>
                  </a:schemeClr>
                </a:solidFill>
                <a:latin typeface="楷体" pitchFamily="49" charset="-122"/>
                <a:ea typeface="楷体" pitchFamily="49" charset="-122"/>
              </a:rPr>
              <a:t>TPM</a:t>
            </a:r>
            <a:r>
              <a:rPr lang="zh-CN" altLang="en-US" dirty="0" smtClean="0">
                <a:solidFill>
                  <a:schemeClr val="tx1">
                    <a:lumMod val="85000"/>
                    <a:lumOff val="15000"/>
                  </a:schemeClr>
                </a:solidFill>
                <a:latin typeface="楷体" pitchFamily="49" charset="-122"/>
                <a:ea typeface="楷体" pitchFamily="49" charset="-122"/>
              </a:rPr>
              <a:t>的标准</a:t>
            </a:r>
            <a:r>
              <a:rPr lang="en-US" altLang="zh-CN" dirty="0" smtClean="0">
                <a:solidFill>
                  <a:schemeClr val="tx1">
                    <a:lumMod val="85000"/>
                    <a:lumOff val="15000"/>
                  </a:schemeClr>
                </a:solidFill>
                <a:latin typeface="楷体" pitchFamily="49" charset="-122"/>
                <a:ea typeface="楷体" pitchFamily="49" charset="-122"/>
              </a:rPr>
              <a:t>API</a:t>
            </a:r>
            <a:r>
              <a:rPr lang="zh-CN" altLang="en-US" dirty="0" smtClean="0">
                <a:solidFill>
                  <a:schemeClr val="tx1">
                    <a:lumMod val="85000"/>
                    <a:lumOff val="15000"/>
                  </a:schemeClr>
                </a:solidFill>
                <a:latin typeface="楷体" pitchFamily="49" charset="-122"/>
                <a:ea typeface="楷体" pitchFamily="49" charset="-122"/>
              </a:rPr>
              <a:t>，供上层用户调用。</a:t>
            </a:r>
          </a:p>
          <a:p>
            <a:pPr marL="285750" indent="-285750">
              <a:lnSpc>
                <a:spcPct val="150000"/>
              </a:lnSpc>
              <a:buFont typeface="Wingdings" panose="05000000000000000000" pitchFamily="2" charset="2"/>
              <a:buChar char="Ø"/>
            </a:pPr>
            <a:r>
              <a:rPr lang="en-US" altLang="zh-CN" dirty="0" smtClean="0">
                <a:solidFill>
                  <a:schemeClr val="tx1">
                    <a:lumMod val="85000"/>
                    <a:lumOff val="15000"/>
                  </a:schemeClr>
                </a:solidFill>
                <a:latin typeface="楷体" pitchFamily="49" charset="-122"/>
                <a:ea typeface="楷体" pitchFamily="49" charset="-122"/>
              </a:rPr>
              <a:t>TSS</a:t>
            </a:r>
            <a:r>
              <a:rPr lang="zh-CN" altLang="en-US" dirty="0" smtClean="0">
                <a:solidFill>
                  <a:schemeClr val="tx1">
                    <a:lumMod val="85000"/>
                    <a:lumOff val="15000"/>
                  </a:schemeClr>
                </a:solidFill>
                <a:latin typeface="楷体" pitchFamily="49" charset="-122"/>
                <a:ea typeface="楷体" pitchFamily="49" charset="-122"/>
              </a:rPr>
              <a:t>与</a:t>
            </a:r>
            <a:r>
              <a:rPr lang="en-US" altLang="zh-CN" dirty="0" err="1" smtClean="0">
                <a:solidFill>
                  <a:schemeClr val="tx1">
                    <a:lumMod val="85000"/>
                    <a:lumOff val="15000"/>
                  </a:schemeClr>
                </a:solidFill>
                <a:latin typeface="楷体" pitchFamily="49" charset="-122"/>
                <a:ea typeface="楷体" pitchFamily="49" charset="-122"/>
              </a:rPr>
              <a:t>sTPM</a:t>
            </a:r>
            <a:r>
              <a:rPr lang="zh-CN" altLang="en-US" dirty="0" smtClean="0">
                <a:solidFill>
                  <a:schemeClr val="tx1">
                    <a:lumMod val="85000"/>
                    <a:lumOff val="15000"/>
                  </a:schemeClr>
                </a:solidFill>
                <a:latin typeface="楷体" pitchFamily="49" charset="-122"/>
                <a:ea typeface="楷体" pitchFamily="49" charset="-122"/>
              </a:rPr>
              <a:t>通过</a:t>
            </a:r>
            <a:r>
              <a:rPr lang="en-US" altLang="zh-CN" dirty="0" smtClean="0">
                <a:solidFill>
                  <a:schemeClr val="tx1">
                    <a:lumMod val="85000"/>
                    <a:lumOff val="15000"/>
                  </a:schemeClr>
                </a:solidFill>
                <a:latin typeface="楷体" pitchFamily="49" charset="-122"/>
                <a:ea typeface="楷体" pitchFamily="49" charset="-122"/>
              </a:rPr>
              <a:t>Trusted Application</a:t>
            </a:r>
            <a:r>
              <a:rPr lang="zh-CN" altLang="en-US" dirty="0" smtClean="0">
                <a:solidFill>
                  <a:schemeClr val="tx1">
                    <a:lumMod val="85000"/>
                    <a:lumOff val="15000"/>
                  </a:schemeClr>
                </a:solidFill>
                <a:latin typeface="楷体" pitchFamily="49" charset="-122"/>
                <a:ea typeface="楷体" pitchFamily="49" charset="-122"/>
              </a:rPr>
              <a:t>通信。</a:t>
            </a:r>
          </a:p>
          <a:p>
            <a:pPr marL="285750" indent="-285750">
              <a:lnSpc>
                <a:spcPct val="150000"/>
              </a:lnSpc>
              <a:buFont typeface="Wingdings" panose="05000000000000000000" pitchFamily="2" charset="2"/>
              <a:buChar char="Ø"/>
            </a:pPr>
            <a:r>
              <a:rPr lang="en-US" altLang="zh-CN" dirty="0">
                <a:solidFill>
                  <a:schemeClr val="tx1">
                    <a:lumMod val="85000"/>
                    <a:lumOff val="15000"/>
                  </a:schemeClr>
                </a:solidFill>
                <a:latin typeface="楷体" pitchFamily="49" charset="-122"/>
                <a:ea typeface="楷体" pitchFamily="49" charset="-122"/>
              </a:rPr>
              <a:t> </a:t>
            </a:r>
            <a:r>
              <a:rPr lang="zh-CN" altLang="en-US" dirty="0" smtClean="0">
                <a:solidFill>
                  <a:schemeClr val="tx1">
                    <a:lumMod val="85000"/>
                    <a:lumOff val="15000"/>
                  </a:schemeClr>
                </a:solidFill>
                <a:latin typeface="楷体" pitchFamily="49" charset="-122"/>
                <a:ea typeface="楷体" pitchFamily="49" charset="-122"/>
              </a:rPr>
              <a:t>在普通世界增加</a:t>
            </a:r>
            <a:r>
              <a:rPr lang="zh-CN" altLang="en-US" dirty="0">
                <a:solidFill>
                  <a:schemeClr val="tx1">
                    <a:lumMod val="85000"/>
                    <a:lumOff val="15000"/>
                  </a:schemeClr>
                </a:solidFill>
                <a:latin typeface="楷体" pitchFamily="49" charset="-122"/>
                <a:ea typeface="楷体" pitchFamily="49" charset="-122"/>
              </a:rPr>
              <a:t>安全存储，保证</a:t>
            </a:r>
            <a:r>
              <a:rPr lang="en-US" altLang="zh-CN" dirty="0" err="1" smtClean="0">
                <a:solidFill>
                  <a:schemeClr val="tx1">
                    <a:lumMod val="85000"/>
                    <a:lumOff val="15000"/>
                  </a:schemeClr>
                </a:solidFill>
                <a:latin typeface="楷体" pitchFamily="49" charset="-122"/>
                <a:ea typeface="楷体" pitchFamily="49" charset="-122"/>
              </a:rPr>
              <a:t>sTPM</a:t>
            </a:r>
            <a:r>
              <a:rPr lang="zh-CN" altLang="en-US" dirty="0" smtClean="0">
                <a:solidFill>
                  <a:schemeClr val="tx1">
                    <a:lumMod val="85000"/>
                    <a:lumOff val="15000"/>
                  </a:schemeClr>
                </a:solidFill>
                <a:latin typeface="楷体" pitchFamily="49" charset="-122"/>
                <a:ea typeface="楷体" pitchFamily="49" charset="-122"/>
              </a:rPr>
              <a:t>及系统的隐私</a:t>
            </a:r>
            <a:r>
              <a:rPr lang="zh-CN" altLang="en-US" dirty="0">
                <a:solidFill>
                  <a:schemeClr val="tx1">
                    <a:lumMod val="85000"/>
                    <a:lumOff val="15000"/>
                  </a:schemeClr>
                </a:solidFill>
                <a:latin typeface="楷体" pitchFamily="49" charset="-122"/>
                <a:ea typeface="楷体" pitchFamily="49" charset="-122"/>
              </a:rPr>
              <a:t>数据安全。</a:t>
            </a:r>
          </a:p>
        </p:txBody>
      </p:sp>
      <p:grpSp>
        <p:nvGrpSpPr>
          <p:cNvPr id="10" name="组合 9"/>
          <p:cNvGrpSpPr/>
          <p:nvPr/>
        </p:nvGrpSpPr>
        <p:grpSpPr>
          <a:xfrm>
            <a:off x="611560" y="1275116"/>
            <a:ext cx="7848872" cy="452328"/>
            <a:chOff x="323528" y="1288509"/>
            <a:chExt cx="7488832" cy="507831"/>
          </a:xfrm>
        </p:grpSpPr>
        <p:sp>
          <p:nvSpPr>
            <p:cNvPr id="11" name="矩形 10"/>
            <p:cNvSpPr/>
            <p:nvPr/>
          </p:nvSpPr>
          <p:spPr>
            <a:xfrm>
              <a:off x="867589" y="1291026"/>
              <a:ext cx="6944771"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sTPM</a:t>
              </a:r>
              <a:r>
                <a:rPr lang="zh-CN" altLang="en-US" dirty="0">
                  <a:solidFill>
                    <a:schemeClr val="bg1"/>
                  </a:solidFill>
                  <a:latin typeface="微软雅黑" panose="020B0503020204020204" pitchFamily="34" charset="-122"/>
                  <a:ea typeface="微软雅黑" panose="020B0503020204020204" pitchFamily="34" charset="-122"/>
                </a:rPr>
                <a:t>与</a:t>
              </a:r>
              <a:r>
                <a:rPr lang="en-US" altLang="zh-CN" dirty="0">
                  <a:solidFill>
                    <a:schemeClr val="bg1"/>
                  </a:solidFill>
                  <a:latin typeface="微软雅黑" panose="020B0503020204020204" pitchFamily="34" charset="-122"/>
                  <a:ea typeface="微软雅黑" panose="020B0503020204020204" pitchFamily="34" charset="-122"/>
                </a:rPr>
                <a:t>TSS</a:t>
              </a:r>
            </a:p>
          </p:txBody>
        </p:sp>
        <p:sp>
          <p:nvSpPr>
            <p:cNvPr id="12"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a:lnSpc>
                  <a:spcPct val="150000"/>
                </a:lnSpc>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04 </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graphicFrame>
        <p:nvGraphicFramePr>
          <p:cNvPr id="13" name="对象 12"/>
          <p:cNvGraphicFramePr>
            <a:graphicFrameLocks noChangeAspect="1"/>
          </p:cNvGraphicFramePr>
          <p:nvPr/>
        </p:nvGraphicFramePr>
        <p:xfrm>
          <a:off x="611505" y="3881120"/>
          <a:ext cx="6530340" cy="3006090"/>
        </p:xfrm>
        <a:graphic>
          <a:graphicData uri="http://schemas.openxmlformats.org/presentationml/2006/ole">
            <p:oleObj spid="_x0000_s439410" name="Visio" r:id="rId3" imgW="5762483" imgH="2705217" progId="">
              <p:embed/>
            </p:oleObj>
          </a:graphicData>
        </a:graphic>
      </p:graphicFrame>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83568" y="1739624"/>
            <a:ext cx="754887" cy="4071966"/>
          </a:xfrm>
          <a:prstGeom prst="rect">
            <a:avLst/>
          </a:prstGeom>
          <a:noFill/>
        </p:spPr>
        <p:txBody>
          <a:bodyPr vert="eaVert" wrap="square" rtlCol="0">
            <a:spAutoFit/>
          </a:bodyPr>
          <a:lstStyle/>
          <a:p>
            <a:pPr lvl="0">
              <a:lnSpc>
                <a:spcPct val="150000"/>
              </a:lnSpc>
            </a:pPr>
            <a:r>
              <a:rPr lang="zh-CN" altLang="en-US" sz="28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smtClean="0">
                <a:latin typeface="楷体" pitchFamily="49" charset="-122"/>
                <a:ea typeface="楷体" pitchFamily="49" charset="-122"/>
                <a:cs typeface="Times New Roman" panose="02020603050405020304" pitchFamily="18" charset="0"/>
              </a:rPr>
              <a:t>系 统 整 体 架 构</a:t>
            </a:r>
            <a:endParaRPr lang="zh-CN" altLang="en-US" sz="2400" dirty="0" smtClean="0">
              <a:latin typeface="楷体" pitchFamily="49" charset="-122"/>
              <a:ea typeface="楷体" pitchFamily="49" charset="-122"/>
              <a:cs typeface="宋体" panose="02010600030101010101" pitchFamily="2" charset="-122"/>
            </a:endParaRPr>
          </a:p>
        </p:txBody>
      </p:sp>
      <p:sp>
        <p:nvSpPr>
          <p:cNvPr id="12" name="标题 1"/>
          <p:cNvSpPr>
            <a:spLocks noGrp="1"/>
          </p:cNvSpPr>
          <p:nvPr>
            <p:ph type="title"/>
          </p:nvPr>
        </p:nvSpPr>
        <p:spPr>
          <a:xfrm>
            <a:off x="611560" y="309562"/>
            <a:ext cx="7325816" cy="609600"/>
          </a:xfrm>
        </p:spPr>
        <p:txBody>
          <a:bodyPr/>
          <a:lstStyle/>
          <a:p>
            <a:r>
              <a:rPr lang="en-US" altLang="zh-CN" sz="3200" dirty="0" smtClean="0"/>
              <a:t>3.2.1 </a:t>
            </a:r>
            <a:r>
              <a:rPr lang="zh-CN" altLang="en-US" sz="3200" dirty="0" smtClean="0"/>
              <a:t>总体实现框架</a:t>
            </a:r>
            <a:endParaRPr lang="zh-CN" altLang="en-US" sz="3200" dirty="0"/>
          </a:p>
        </p:txBody>
      </p:sp>
      <p:sp>
        <p:nvSpPr>
          <p:cNvPr id="27238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6" name="圆角矩形 15"/>
          <p:cNvSpPr/>
          <p:nvPr/>
        </p:nvSpPr>
        <p:spPr>
          <a:xfrm>
            <a:off x="611505" y="5085080"/>
            <a:ext cx="8307705" cy="1279525"/>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p>
            <a:pPr fontAlgn="auto">
              <a:lnSpc>
                <a:spcPct val="150000"/>
              </a:lnSpc>
              <a:spcBef>
                <a:spcPts val="0"/>
              </a:spcBef>
              <a:spcAft>
                <a:spcPts val="0"/>
              </a:spcAft>
            </a:pPr>
            <a:r>
              <a:rPr lang="zh-CN" altLang="en-US" sz="1400" kern="0" dirty="0" smtClean="0">
                <a:solidFill>
                  <a:schemeClr val="tx2"/>
                </a:solidFill>
                <a:latin typeface="楷体" pitchFamily="49" charset="-122"/>
                <a:ea typeface="楷体" pitchFamily="49" charset="-122"/>
              </a:rPr>
              <a:t>在</a:t>
            </a:r>
            <a:r>
              <a:rPr lang="zh-CN" altLang="en-US" sz="1400" kern="0" dirty="0">
                <a:solidFill>
                  <a:schemeClr val="tx2"/>
                </a:solidFill>
                <a:latin typeface="楷体" pitchFamily="49" charset="-122"/>
                <a:ea typeface="楷体" pitchFamily="49" charset="-122"/>
              </a:rPr>
              <a:t>普通世界，移植入</a:t>
            </a:r>
            <a:r>
              <a:rPr lang="en-US" altLang="zh-CN" sz="1400" kern="0" dirty="0">
                <a:solidFill>
                  <a:schemeClr val="tx2"/>
                </a:solidFill>
                <a:latin typeface="楷体" pitchFamily="49" charset="-122"/>
                <a:ea typeface="楷体" pitchFamily="49" charset="-122"/>
              </a:rPr>
              <a:t>TSS2.0</a:t>
            </a:r>
            <a:r>
              <a:rPr lang="zh-CN" altLang="en-US" sz="1400" kern="0" dirty="0">
                <a:solidFill>
                  <a:schemeClr val="tx2"/>
                </a:solidFill>
                <a:latin typeface="楷体" pitchFamily="49" charset="-122"/>
                <a:ea typeface="楷体" pitchFamily="49" charset="-122"/>
              </a:rPr>
              <a:t>整体的功能</a:t>
            </a:r>
            <a:r>
              <a:rPr lang="zh-CN" altLang="en-US" sz="1400" kern="0" dirty="0" smtClean="0">
                <a:solidFill>
                  <a:schemeClr val="tx2"/>
                </a:solidFill>
                <a:latin typeface="楷体" pitchFamily="49" charset="-122"/>
                <a:ea typeface="楷体" pitchFamily="49" charset="-122"/>
              </a:rPr>
              <a:t>，其通过</a:t>
            </a:r>
            <a:r>
              <a:rPr lang="en-US" altLang="zh-CN" sz="1400" kern="0" dirty="0" err="1" smtClean="0">
                <a:solidFill>
                  <a:schemeClr val="tx2"/>
                </a:solidFill>
                <a:latin typeface="楷体" pitchFamily="49" charset="-122"/>
                <a:ea typeface="楷体" pitchFamily="49" charset="-122"/>
              </a:rPr>
              <a:t>TABDaemon</a:t>
            </a:r>
            <a:r>
              <a:rPr lang="zh-CN" altLang="en-US" sz="1400" kern="0" dirty="0" smtClean="0">
                <a:solidFill>
                  <a:schemeClr val="tx2"/>
                </a:solidFill>
                <a:latin typeface="楷体" pitchFamily="49" charset="-122"/>
                <a:ea typeface="楷体" pitchFamily="49" charset="-122"/>
              </a:rPr>
              <a:t>与</a:t>
            </a:r>
            <a:r>
              <a:rPr lang="zh-CN" altLang="en-US" sz="1400" kern="0" dirty="0">
                <a:solidFill>
                  <a:schemeClr val="tx2"/>
                </a:solidFill>
                <a:latin typeface="楷体" pitchFamily="49" charset="-122"/>
                <a:ea typeface="楷体" pitchFamily="49" charset="-122"/>
              </a:rPr>
              <a:t>安全世界</a:t>
            </a:r>
            <a:r>
              <a:rPr lang="zh-CN" altLang="en-US" sz="1400" kern="0" dirty="0" smtClean="0">
                <a:solidFill>
                  <a:schemeClr val="tx2"/>
                </a:solidFill>
                <a:latin typeface="楷体" pitchFamily="49" charset="-122"/>
                <a:ea typeface="楷体" pitchFamily="49" charset="-122"/>
              </a:rPr>
              <a:t>交互</a:t>
            </a:r>
            <a:r>
              <a:rPr lang="zh-CN" altLang="en-US" sz="1400" kern="0" dirty="0">
                <a:solidFill>
                  <a:schemeClr val="tx2"/>
                </a:solidFill>
                <a:latin typeface="楷体" pitchFamily="49" charset="-122"/>
                <a:ea typeface="楷体" pitchFamily="49" charset="-122"/>
              </a:rPr>
              <a:t>传递命令</a:t>
            </a:r>
            <a:r>
              <a:rPr lang="zh-CN" altLang="en-US" sz="1400" kern="0" dirty="0" smtClean="0">
                <a:solidFill>
                  <a:schemeClr val="tx2"/>
                </a:solidFill>
                <a:latin typeface="楷体" pitchFamily="49" charset="-122"/>
                <a:ea typeface="楷体" pitchFamily="49" charset="-122"/>
              </a:rPr>
              <a:t>；</a:t>
            </a:r>
          </a:p>
          <a:p>
            <a:pPr fontAlgn="auto">
              <a:lnSpc>
                <a:spcPct val="150000"/>
              </a:lnSpc>
              <a:spcBef>
                <a:spcPts val="0"/>
              </a:spcBef>
              <a:spcAft>
                <a:spcPts val="0"/>
              </a:spcAft>
            </a:pPr>
            <a:r>
              <a:rPr lang="zh-CN" altLang="en-US" sz="1400" kern="0" dirty="0" smtClean="0">
                <a:solidFill>
                  <a:schemeClr val="tx2"/>
                </a:solidFill>
                <a:latin typeface="楷体" pitchFamily="49" charset="-122"/>
                <a:ea typeface="楷体" pitchFamily="49" charset="-122"/>
              </a:rPr>
              <a:t>在</a:t>
            </a:r>
            <a:r>
              <a:rPr lang="zh-CN" altLang="en-US" sz="1400" kern="0" dirty="0">
                <a:solidFill>
                  <a:schemeClr val="tx2"/>
                </a:solidFill>
                <a:latin typeface="楷体" pitchFamily="49" charset="-122"/>
                <a:ea typeface="楷体" pitchFamily="49" charset="-122"/>
              </a:rPr>
              <a:t>安全世界</a:t>
            </a:r>
            <a:r>
              <a:rPr lang="zh-CN" altLang="en-US" sz="1400" kern="0" dirty="0" smtClean="0">
                <a:solidFill>
                  <a:schemeClr val="tx2"/>
                </a:solidFill>
                <a:latin typeface="楷体" pitchFamily="49" charset="-122"/>
                <a:ea typeface="楷体" pitchFamily="49" charset="-122"/>
              </a:rPr>
              <a:t>，用户空间</a:t>
            </a:r>
            <a:r>
              <a:rPr lang="zh-CN" altLang="en-US" sz="1400" kern="0" dirty="0">
                <a:solidFill>
                  <a:schemeClr val="tx2"/>
                </a:solidFill>
                <a:latin typeface="楷体" pitchFamily="49" charset="-122"/>
                <a:ea typeface="楷体" pitchFamily="49" charset="-122"/>
              </a:rPr>
              <a:t>建立</a:t>
            </a:r>
            <a:r>
              <a:rPr lang="en-US" altLang="zh-CN" sz="1400" kern="0" dirty="0" smtClean="0">
                <a:solidFill>
                  <a:schemeClr val="tx2"/>
                </a:solidFill>
                <a:latin typeface="楷体" pitchFamily="49" charset="-122"/>
                <a:ea typeface="楷体" pitchFamily="49" charset="-122"/>
              </a:rPr>
              <a:t>TPM_TA</a:t>
            </a:r>
            <a:r>
              <a:rPr lang="zh-CN" altLang="en-US" sz="1400" kern="0" dirty="0" smtClean="0">
                <a:solidFill>
                  <a:schemeClr val="tx2"/>
                </a:solidFill>
                <a:latin typeface="楷体" pitchFamily="49" charset="-122"/>
                <a:ea typeface="楷体" pitchFamily="49" charset="-122"/>
              </a:rPr>
              <a:t>，</a:t>
            </a:r>
            <a:r>
              <a:rPr lang="zh-CN" altLang="en-US" sz="1400" kern="0" dirty="0">
                <a:solidFill>
                  <a:schemeClr val="tx2"/>
                </a:solidFill>
                <a:latin typeface="楷体" pitchFamily="49" charset="-122"/>
                <a:ea typeface="楷体" pitchFamily="49" charset="-122"/>
              </a:rPr>
              <a:t>用于</a:t>
            </a:r>
            <a:r>
              <a:rPr lang="zh-CN" altLang="en-US" sz="1400" kern="0" dirty="0" smtClean="0">
                <a:solidFill>
                  <a:schemeClr val="tx2"/>
                </a:solidFill>
                <a:latin typeface="楷体" pitchFamily="49" charset="-122"/>
                <a:ea typeface="楷体" pitchFamily="49" charset="-122"/>
              </a:rPr>
              <a:t>接收</a:t>
            </a:r>
            <a:r>
              <a:rPr lang="en-US" altLang="zh-CN" sz="1400" kern="0" dirty="0">
                <a:solidFill>
                  <a:schemeClr val="tx2"/>
                </a:solidFill>
                <a:latin typeface="楷体" pitchFamily="49" charset="-122"/>
                <a:ea typeface="楷体" pitchFamily="49" charset="-122"/>
              </a:rPr>
              <a:t>TEE core</a:t>
            </a:r>
            <a:r>
              <a:rPr lang="zh-CN" altLang="en-US" sz="1400" kern="0" dirty="0">
                <a:solidFill>
                  <a:schemeClr val="tx2"/>
                </a:solidFill>
                <a:latin typeface="楷体" pitchFamily="49" charset="-122"/>
                <a:ea typeface="楷体" pitchFamily="49" charset="-122"/>
              </a:rPr>
              <a:t>转发的普通世界来的</a:t>
            </a:r>
            <a:r>
              <a:rPr lang="en-US" altLang="zh-CN" sz="1400" kern="0" dirty="0">
                <a:solidFill>
                  <a:schemeClr val="tx2"/>
                </a:solidFill>
                <a:latin typeface="楷体" pitchFamily="49" charset="-122"/>
                <a:ea typeface="楷体" pitchFamily="49" charset="-122"/>
              </a:rPr>
              <a:t>SMC</a:t>
            </a:r>
            <a:r>
              <a:rPr lang="zh-CN" altLang="en-US" sz="1400" kern="0" dirty="0">
                <a:solidFill>
                  <a:schemeClr val="tx2"/>
                </a:solidFill>
                <a:latin typeface="楷体" pitchFamily="49" charset="-122"/>
                <a:ea typeface="楷体" pitchFamily="49" charset="-122"/>
              </a:rPr>
              <a:t>调用指令</a:t>
            </a:r>
            <a:r>
              <a:rPr lang="zh-CN" altLang="en-US" sz="1400" kern="0" dirty="0" smtClean="0">
                <a:solidFill>
                  <a:schemeClr val="tx2"/>
                </a:solidFill>
                <a:latin typeface="楷体" pitchFamily="49" charset="-122"/>
                <a:ea typeface="楷体" pitchFamily="49" charset="-122"/>
              </a:rPr>
              <a:t>；</a:t>
            </a:r>
          </a:p>
          <a:p>
            <a:pPr fontAlgn="auto">
              <a:lnSpc>
                <a:spcPct val="150000"/>
              </a:lnSpc>
              <a:spcBef>
                <a:spcPts val="0"/>
              </a:spcBef>
              <a:spcAft>
                <a:spcPts val="0"/>
              </a:spcAft>
            </a:pPr>
            <a:r>
              <a:rPr lang="en-US" altLang="zh-CN" sz="1400" kern="0" dirty="0">
                <a:solidFill>
                  <a:schemeClr val="tx2"/>
                </a:solidFill>
                <a:latin typeface="楷体" pitchFamily="49" charset="-122"/>
                <a:ea typeface="楷体" pitchFamily="49" charset="-122"/>
              </a:rPr>
              <a:t> </a:t>
            </a:r>
            <a:r>
              <a:rPr lang="en-US" altLang="zh-CN" sz="1400" kern="0" dirty="0" smtClean="0">
                <a:solidFill>
                  <a:schemeClr val="tx2"/>
                </a:solidFill>
                <a:latin typeface="楷体" pitchFamily="49" charset="-122"/>
                <a:ea typeface="楷体" pitchFamily="49" charset="-122"/>
              </a:rPr>
              <a:t>                     </a:t>
            </a:r>
            <a:r>
              <a:rPr lang="zh-CN" altLang="en-US" sz="1400" kern="0" dirty="0" smtClean="0">
                <a:solidFill>
                  <a:schemeClr val="tx2"/>
                </a:solidFill>
                <a:latin typeface="楷体" pitchFamily="49" charset="-122"/>
                <a:ea typeface="楷体" pitchFamily="49" charset="-122"/>
              </a:rPr>
              <a:t>将</a:t>
            </a:r>
            <a:r>
              <a:rPr lang="en-US" altLang="zh-CN" sz="1400" kern="0" dirty="0" smtClean="0">
                <a:solidFill>
                  <a:schemeClr val="tx2"/>
                </a:solidFill>
                <a:latin typeface="楷体" pitchFamily="49" charset="-122"/>
                <a:ea typeface="楷体" pitchFamily="49" charset="-122"/>
              </a:rPr>
              <a:t>tpm2.0</a:t>
            </a:r>
            <a:r>
              <a:rPr lang="zh-CN" altLang="en-US" sz="1400" kern="0" dirty="0" smtClean="0">
                <a:solidFill>
                  <a:schemeClr val="tx2"/>
                </a:solidFill>
                <a:latin typeface="楷体" pitchFamily="49" charset="-122"/>
                <a:ea typeface="楷体" pitchFamily="49" charset="-122"/>
              </a:rPr>
              <a:t>和</a:t>
            </a:r>
            <a:r>
              <a:rPr lang="en-US" altLang="zh-CN" sz="1400" kern="0" dirty="0" err="1" smtClean="0">
                <a:solidFill>
                  <a:schemeClr val="tx2"/>
                </a:solidFill>
                <a:latin typeface="楷体" pitchFamily="49" charset="-122"/>
                <a:ea typeface="楷体" pitchFamily="49" charset="-122"/>
              </a:rPr>
              <a:t>openssl</a:t>
            </a:r>
            <a:r>
              <a:rPr lang="zh-CN" altLang="en-US" sz="1400" kern="0" dirty="0" smtClean="0">
                <a:solidFill>
                  <a:schemeClr val="tx2"/>
                </a:solidFill>
                <a:latin typeface="楷体" pitchFamily="49" charset="-122"/>
                <a:ea typeface="楷体" pitchFamily="49" charset="-122"/>
              </a:rPr>
              <a:t>封装成两个</a:t>
            </a:r>
            <a:r>
              <a:rPr lang="zh-CN" altLang="en-US" sz="1400" kern="0" dirty="0">
                <a:solidFill>
                  <a:schemeClr val="tx2"/>
                </a:solidFill>
                <a:latin typeface="楷体" pitchFamily="49" charset="-122"/>
                <a:ea typeface="楷体" pitchFamily="49" charset="-122"/>
              </a:rPr>
              <a:t>静态库放入安全世界的内核空间</a:t>
            </a:r>
            <a:r>
              <a:rPr lang="zh-CN" altLang="en-US" sz="1400" kern="0" dirty="0" smtClean="0">
                <a:solidFill>
                  <a:schemeClr val="tx2"/>
                </a:solidFill>
                <a:latin typeface="楷体" pitchFamily="49" charset="-122"/>
                <a:ea typeface="楷体" pitchFamily="49" charset="-122"/>
              </a:rPr>
              <a:t>中。</a:t>
            </a:r>
          </a:p>
        </p:txBody>
      </p:sp>
      <p:pic>
        <p:nvPicPr>
          <p:cNvPr id="4" name="图片 3"/>
          <p:cNvPicPr>
            <a:picLocks noChangeAspect="1"/>
          </p:cNvPicPr>
          <p:nvPr/>
        </p:nvPicPr>
        <p:blipFill>
          <a:blip r:embed="rId2" cstate="print"/>
          <a:stretch>
            <a:fillRect/>
          </a:stretch>
        </p:blipFill>
        <p:spPr>
          <a:xfrm>
            <a:off x="1522730" y="992505"/>
            <a:ext cx="6873240" cy="3979545"/>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11560" y="260648"/>
            <a:ext cx="7325816" cy="609600"/>
          </a:xfrm>
        </p:spPr>
        <p:txBody>
          <a:bodyPr/>
          <a:lstStyle/>
          <a:p>
            <a:r>
              <a:rPr lang="en-US" altLang="zh-CN" sz="3200" dirty="0" smtClean="0"/>
              <a:t>3.3.1 </a:t>
            </a:r>
            <a:r>
              <a:rPr lang="zh-CN" altLang="en-US" sz="3200" dirty="0" smtClean="0"/>
              <a:t>安全</a:t>
            </a:r>
            <a:r>
              <a:rPr lang="zh-CN" altLang="en-US" sz="3200" dirty="0"/>
              <a:t>世界添加</a:t>
            </a:r>
            <a:r>
              <a:rPr lang="en-US" altLang="zh-CN" sz="3200" dirty="0"/>
              <a:t>STPM</a:t>
            </a:r>
            <a:endParaRPr lang="zh-CN" altLang="en-US" sz="3200" dirty="0"/>
          </a:p>
        </p:txBody>
      </p:sp>
      <p:sp>
        <p:nvSpPr>
          <p:cNvPr id="27238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TextBox 6"/>
          <p:cNvSpPr txBox="1"/>
          <p:nvPr/>
        </p:nvSpPr>
        <p:spPr>
          <a:xfrm>
            <a:off x="1331106" y="953846"/>
            <a:ext cx="2376512" cy="452432"/>
          </a:xfrm>
          <a:prstGeom prst="rect">
            <a:avLst/>
          </a:prstGeom>
          <a:noFill/>
        </p:spPr>
        <p:txBody>
          <a:bodyPr wrap="square">
            <a:spAutoFit/>
          </a:bodyPr>
          <a:lstStyle/>
          <a:p>
            <a:pPr algn="ctr" eaLnBrk="1" hangingPunct="1">
              <a:lnSpc>
                <a:spcPct val="130000"/>
              </a:lnSpc>
              <a:spcAft>
                <a:spcPts val="450"/>
              </a:spcAft>
              <a:buFont typeface="Arial" panose="020B0604020202020204" pitchFamily="34" charset="0"/>
              <a:buNone/>
              <a:defRPr/>
            </a:pPr>
            <a:r>
              <a:rPr lang="zh-CN" altLang="en-US" b="1" dirty="0" smtClean="0">
                <a:solidFill>
                  <a:srgbClr val="5F5E5C"/>
                </a:solidFill>
                <a:latin typeface="微软雅黑" panose="020B0503020204020204" pitchFamily="34" charset="-122"/>
                <a:ea typeface="微软雅黑" panose="020B0503020204020204" pitchFamily="34" charset="-122"/>
              </a:rPr>
              <a:t>原始</a:t>
            </a:r>
            <a:r>
              <a:rPr lang="en-US" altLang="zh-CN" b="1" dirty="0" smtClean="0">
                <a:solidFill>
                  <a:srgbClr val="5F5E5C"/>
                </a:solidFill>
                <a:latin typeface="微软雅黑" panose="020B0503020204020204" pitchFamily="34" charset="-122"/>
                <a:ea typeface="微软雅黑" panose="020B0503020204020204" pitchFamily="34" charset="-122"/>
              </a:rPr>
              <a:t>TPM emulator </a:t>
            </a:r>
            <a:endParaRPr lang="zh-CN" altLang="zh-CN" b="1" dirty="0">
              <a:solidFill>
                <a:srgbClr val="FFC000"/>
              </a:solidFill>
              <a:latin typeface="微软雅黑" panose="020B0503020204020204" pitchFamily="34" charset="-122"/>
              <a:ea typeface="微软雅黑" panose="020B0503020204020204" pitchFamily="34" charset="-122"/>
            </a:endParaRPr>
          </a:p>
        </p:txBody>
      </p:sp>
      <p:sp>
        <p:nvSpPr>
          <p:cNvPr id="6" name="文本框 3"/>
          <p:cNvSpPr txBox="1">
            <a:spLocks noChangeArrowheads="1"/>
          </p:cNvSpPr>
          <p:nvPr/>
        </p:nvSpPr>
        <p:spPr bwMode="auto">
          <a:xfrm>
            <a:off x="611505" y="4406900"/>
            <a:ext cx="8290560" cy="2113280"/>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defPPr>
              <a:defRPr lang="zh-CN"/>
            </a:defPPr>
            <a:lvl1pPr fontAlgn="auto">
              <a:lnSpc>
                <a:spcPct val="150000"/>
              </a:lnSpc>
              <a:spcBef>
                <a:spcPts val="0"/>
              </a:spcBef>
              <a:spcAft>
                <a:spcPts val="0"/>
              </a:spcAft>
              <a:defRPr sz="1400" kern="0">
                <a:solidFill>
                  <a:srgbClr val="45A2A9"/>
                </a:solidFill>
                <a:ea typeface="微软雅黑" panose="020B0503020204020204" pitchFamily="34" charset="-122"/>
              </a:defRPr>
            </a:lvl1pPr>
          </a:lstStyle>
          <a:p>
            <a:pPr indent="457200"/>
            <a:r>
              <a:rPr lang="zh-CN" altLang="en-US" sz="1800" dirty="0" smtClean="0">
                <a:solidFill>
                  <a:schemeClr val="tx2"/>
                </a:solidFill>
                <a:latin typeface="楷体" pitchFamily="49" charset="-122"/>
                <a:ea typeface="楷体" pitchFamily="49" charset="-122"/>
              </a:rPr>
              <a:t>原始</a:t>
            </a:r>
            <a:r>
              <a:rPr lang="en-US" altLang="zh-CN" sz="1800" dirty="0" smtClean="0">
                <a:solidFill>
                  <a:schemeClr val="tx2"/>
                </a:solidFill>
                <a:latin typeface="楷体" pitchFamily="49" charset="-122"/>
                <a:ea typeface="楷体" pitchFamily="49" charset="-122"/>
              </a:rPr>
              <a:t>TPM Emulator</a:t>
            </a:r>
            <a:r>
              <a:rPr lang="zh-CN" altLang="en-US" sz="1800" dirty="0" smtClean="0">
                <a:solidFill>
                  <a:schemeClr val="tx2"/>
                </a:solidFill>
                <a:latin typeface="楷体" pitchFamily="49" charset="-122"/>
                <a:ea typeface="楷体" pitchFamily="49" charset="-122"/>
              </a:rPr>
              <a:t>中，</a:t>
            </a:r>
            <a:r>
              <a:rPr lang="en-US" altLang="zh-CN" sz="1800" dirty="0" smtClean="0">
                <a:solidFill>
                  <a:schemeClr val="tx2"/>
                </a:solidFill>
                <a:latin typeface="楷体" pitchFamily="49" charset="-122"/>
                <a:ea typeface="楷体" pitchFamily="49" charset="-122"/>
              </a:rPr>
              <a:t>Simulator</a:t>
            </a:r>
            <a:r>
              <a:rPr lang="zh-CN" altLang="en-US" sz="1800" dirty="0" smtClean="0">
                <a:solidFill>
                  <a:schemeClr val="tx2"/>
                </a:solidFill>
                <a:latin typeface="楷体" pitchFamily="49" charset="-122"/>
                <a:ea typeface="楷体" pitchFamily="49" charset="-122"/>
              </a:rPr>
              <a:t>主要负责通过</a:t>
            </a:r>
            <a:r>
              <a:rPr lang="en-US" altLang="zh-CN" sz="1800" dirty="0" smtClean="0">
                <a:solidFill>
                  <a:schemeClr val="tx2"/>
                </a:solidFill>
                <a:latin typeface="楷体" pitchFamily="49" charset="-122"/>
                <a:ea typeface="楷体" pitchFamily="49" charset="-122"/>
              </a:rPr>
              <a:t>socket</a:t>
            </a:r>
            <a:r>
              <a:rPr lang="zh-CN" altLang="en-US" sz="1800" dirty="0" smtClean="0">
                <a:solidFill>
                  <a:schemeClr val="tx2"/>
                </a:solidFill>
                <a:latin typeface="楷体" pitchFamily="49" charset="-122"/>
                <a:ea typeface="楷体" pitchFamily="49" charset="-122"/>
              </a:rPr>
              <a:t>接受</a:t>
            </a:r>
            <a:r>
              <a:rPr lang="en-US" altLang="zh-CN" sz="1800" dirty="0" smtClean="0">
                <a:solidFill>
                  <a:schemeClr val="tx2"/>
                </a:solidFill>
                <a:latin typeface="楷体" pitchFamily="49" charset="-122"/>
                <a:ea typeface="楷体" pitchFamily="49" charset="-122"/>
              </a:rPr>
              <a:t>TSS</a:t>
            </a:r>
            <a:r>
              <a:rPr lang="zh-CN" altLang="en-US" sz="1800" dirty="0" smtClean="0">
                <a:solidFill>
                  <a:schemeClr val="tx2"/>
                </a:solidFill>
                <a:latin typeface="楷体" pitchFamily="49" charset="-122"/>
                <a:ea typeface="楷体" pitchFamily="49" charset="-122"/>
              </a:rPr>
              <a:t>发送</a:t>
            </a:r>
            <a:r>
              <a:rPr lang="zh-CN" altLang="en-US" sz="1800" dirty="0">
                <a:solidFill>
                  <a:schemeClr val="tx2"/>
                </a:solidFill>
                <a:latin typeface="楷体" pitchFamily="49" charset="-122"/>
                <a:ea typeface="楷体" pitchFamily="49" charset="-122"/>
              </a:rPr>
              <a:t>过来的命令，解析该命令并调用</a:t>
            </a:r>
            <a:r>
              <a:rPr lang="en-US" altLang="zh-CN" sz="1800" dirty="0">
                <a:solidFill>
                  <a:schemeClr val="tx2"/>
                </a:solidFill>
                <a:latin typeface="楷体" pitchFamily="49" charset="-122"/>
                <a:ea typeface="楷体" pitchFamily="49" charset="-122"/>
              </a:rPr>
              <a:t>platform</a:t>
            </a:r>
            <a:r>
              <a:rPr lang="zh-CN" altLang="en-US" sz="1800" dirty="0">
                <a:solidFill>
                  <a:schemeClr val="tx2"/>
                </a:solidFill>
                <a:latin typeface="楷体" pitchFamily="49" charset="-122"/>
                <a:ea typeface="楷体" pitchFamily="49" charset="-122"/>
              </a:rPr>
              <a:t>和</a:t>
            </a:r>
            <a:r>
              <a:rPr lang="en-US" altLang="zh-CN" sz="1800" dirty="0" err="1">
                <a:solidFill>
                  <a:schemeClr val="tx2"/>
                </a:solidFill>
                <a:latin typeface="楷体" pitchFamily="49" charset="-122"/>
                <a:ea typeface="楷体" pitchFamily="49" charset="-122"/>
              </a:rPr>
              <a:t>tpm</a:t>
            </a:r>
            <a:r>
              <a:rPr lang="zh-CN" altLang="en-US" sz="1800" dirty="0">
                <a:solidFill>
                  <a:schemeClr val="tx2"/>
                </a:solidFill>
                <a:latin typeface="楷体" pitchFamily="49" charset="-122"/>
                <a:ea typeface="楷体" pitchFamily="49" charset="-122"/>
              </a:rPr>
              <a:t>实现相应的功能</a:t>
            </a:r>
            <a:r>
              <a:rPr lang="zh-CN" altLang="en-US" sz="1800" dirty="0" smtClean="0">
                <a:solidFill>
                  <a:schemeClr val="tx2"/>
                </a:solidFill>
                <a:latin typeface="楷体" pitchFamily="49" charset="-122"/>
                <a:ea typeface="楷体" pitchFamily="49" charset="-122"/>
              </a:rPr>
              <a:t>。</a:t>
            </a:r>
          </a:p>
          <a:p>
            <a:pPr indent="457200"/>
            <a:r>
              <a:rPr lang="zh-CN" altLang="en-US" sz="1800" dirty="0" smtClean="0">
                <a:solidFill>
                  <a:schemeClr val="tx2"/>
                </a:solidFill>
                <a:latin typeface="楷体" pitchFamily="49" charset="-122"/>
                <a:ea typeface="楷体" pitchFamily="49" charset="-122"/>
              </a:rPr>
              <a:t>由于普通世界和安全世界间交互不支持使用普通的</a:t>
            </a:r>
            <a:r>
              <a:rPr lang="en-US" altLang="zh-CN" sz="1800" dirty="0" smtClean="0">
                <a:solidFill>
                  <a:schemeClr val="tx2"/>
                </a:solidFill>
                <a:latin typeface="楷体" pitchFamily="49" charset="-122"/>
                <a:ea typeface="楷体" pitchFamily="49" charset="-122"/>
              </a:rPr>
              <a:t>socket</a:t>
            </a:r>
            <a:r>
              <a:rPr lang="zh-CN" altLang="en-US" sz="1800" dirty="0" smtClean="0">
                <a:solidFill>
                  <a:schemeClr val="tx2"/>
                </a:solidFill>
                <a:latin typeface="楷体" pitchFamily="49" charset="-122"/>
                <a:ea typeface="楷体" pitchFamily="49" charset="-122"/>
              </a:rPr>
              <a:t>，于是在实现</a:t>
            </a:r>
            <a:r>
              <a:rPr lang="en-US" altLang="zh-CN" sz="1800" dirty="0" smtClean="0">
                <a:solidFill>
                  <a:schemeClr val="tx2"/>
                </a:solidFill>
                <a:latin typeface="楷体" pitchFamily="49" charset="-122"/>
                <a:ea typeface="楷体" pitchFamily="49" charset="-122"/>
              </a:rPr>
              <a:t>STPM</a:t>
            </a:r>
            <a:r>
              <a:rPr lang="zh-CN" altLang="en-US" sz="1800" dirty="0" smtClean="0">
                <a:solidFill>
                  <a:schemeClr val="tx2"/>
                </a:solidFill>
                <a:latin typeface="楷体" pitchFamily="49" charset="-122"/>
                <a:ea typeface="楷体" pitchFamily="49" charset="-122"/>
              </a:rPr>
              <a:t>时，重新编写了一个</a:t>
            </a:r>
            <a:r>
              <a:rPr lang="en-US" altLang="zh-CN" sz="1800" dirty="0" smtClean="0">
                <a:solidFill>
                  <a:schemeClr val="tx2"/>
                </a:solidFill>
                <a:latin typeface="楷体" pitchFamily="49" charset="-122"/>
                <a:ea typeface="楷体" pitchFamily="49" charset="-122"/>
              </a:rPr>
              <a:t>STPM</a:t>
            </a:r>
            <a:r>
              <a:rPr lang="zh-CN" altLang="en-US" sz="1800" dirty="0" smtClean="0">
                <a:solidFill>
                  <a:schemeClr val="tx2"/>
                </a:solidFill>
                <a:latin typeface="楷体" pitchFamily="49" charset="-122"/>
                <a:ea typeface="楷体" pitchFamily="49" charset="-122"/>
              </a:rPr>
              <a:t>专用</a:t>
            </a:r>
            <a:r>
              <a:rPr lang="en-US" altLang="zh-CN" sz="1800" dirty="0" smtClean="0">
                <a:solidFill>
                  <a:schemeClr val="tx2"/>
                </a:solidFill>
                <a:latin typeface="楷体" pitchFamily="49" charset="-122"/>
                <a:ea typeface="楷体" pitchFamily="49" charset="-122"/>
              </a:rPr>
              <a:t>TA</a:t>
            </a:r>
            <a:r>
              <a:rPr lang="zh-CN" altLang="en-US" sz="1800" dirty="0" smtClean="0">
                <a:solidFill>
                  <a:schemeClr val="tx2"/>
                </a:solidFill>
                <a:latin typeface="楷体" pitchFamily="49" charset="-122"/>
                <a:ea typeface="楷体" pitchFamily="49" charset="-122"/>
              </a:rPr>
              <a:t>，完成原</a:t>
            </a:r>
            <a:r>
              <a:rPr lang="en-US" altLang="zh-CN" sz="1800" dirty="0" smtClean="0">
                <a:solidFill>
                  <a:schemeClr val="tx2"/>
                </a:solidFill>
                <a:latin typeface="楷体" pitchFamily="49" charset="-122"/>
                <a:ea typeface="楷体" pitchFamily="49" charset="-122"/>
              </a:rPr>
              <a:t>Simulator</a:t>
            </a:r>
            <a:r>
              <a:rPr lang="zh-CN" altLang="en-US" sz="1800" dirty="0" smtClean="0">
                <a:solidFill>
                  <a:schemeClr val="tx2"/>
                </a:solidFill>
                <a:latin typeface="楷体" pitchFamily="49" charset="-122"/>
                <a:ea typeface="楷体" pitchFamily="49" charset="-122"/>
              </a:rPr>
              <a:t>的通信和命令转发功能，并将其从</a:t>
            </a:r>
            <a:r>
              <a:rPr lang="en-US" altLang="zh-CN" sz="1800" dirty="0" err="1" smtClean="0">
                <a:solidFill>
                  <a:schemeClr val="tx2"/>
                </a:solidFill>
                <a:latin typeface="楷体" pitchFamily="49" charset="-122"/>
                <a:ea typeface="楷体" pitchFamily="49" charset="-122"/>
              </a:rPr>
              <a:t>sTPM</a:t>
            </a:r>
            <a:r>
              <a:rPr lang="zh-CN" altLang="en-US" sz="1800" dirty="0" smtClean="0">
                <a:solidFill>
                  <a:schemeClr val="tx2"/>
                </a:solidFill>
                <a:latin typeface="楷体" pitchFamily="49" charset="-122"/>
                <a:ea typeface="楷体" pitchFamily="49" charset="-122"/>
              </a:rPr>
              <a:t>中分离出来。</a:t>
            </a:r>
          </a:p>
        </p:txBody>
      </p:sp>
      <p:pic>
        <p:nvPicPr>
          <p:cNvPr id="2" name="图片 1"/>
          <p:cNvPicPr>
            <a:picLocks noChangeAspect="1"/>
          </p:cNvPicPr>
          <p:nvPr/>
        </p:nvPicPr>
        <p:blipFill>
          <a:blip r:embed="rId3" cstate="print"/>
          <a:stretch>
            <a:fillRect/>
          </a:stretch>
        </p:blipFill>
        <p:spPr>
          <a:xfrm>
            <a:off x="760730" y="1518285"/>
            <a:ext cx="3517900" cy="2797175"/>
          </a:xfrm>
          <a:prstGeom prst="rect">
            <a:avLst/>
          </a:prstGeom>
        </p:spPr>
      </p:pic>
      <p:sp>
        <p:nvSpPr>
          <p:cNvPr id="9" name="右箭头 8"/>
          <p:cNvSpPr/>
          <p:nvPr/>
        </p:nvSpPr>
        <p:spPr>
          <a:xfrm>
            <a:off x="4376456" y="2514333"/>
            <a:ext cx="895355" cy="804856"/>
          </a:xfrm>
          <a:prstGeom prst="rightArrow">
            <a:avLst>
              <a:gd name="adj1" fmla="val 46103"/>
              <a:gd name="adj2" fmla="val 34434"/>
            </a:avLst>
          </a:prstGeom>
          <a:gradFill rotWithShape="1">
            <a:gsLst>
              <a:gs pos="0">
                <a:srgbClr val="6AB843">
                  <a:tint val="50000"/>
                  <a:satMod val="300000"/>
                </a:srgbClr>
              </a:gs>
              <a:gs pos="35000">
                <a:srgbClr val="6AB843">
                  <a:tint val="37000"/>
                  <a:satMod val="300000"/>
                </a:srgbClr>
              </a:gs>
              <a:gs pos="100000">
                <a:srgbClr val="6AB843">
                  <a:tint val="15000"/>
                  <a:satMod val="350000"/>
                </a:srgbClr>
              </a:gs>
            </a:gsLst>
            <a:lin ang="16200000" scaled="1"/>
          </a:gradFill>
          <a:ln w="9525" cap="flat" cmpd="sng" algn="ctr">
            <a:solidFill>
              <a:srgbClr val="6AB843">
                <a:shade val="95000"/>
                <a:satMod val="105000"/>
              </a:srgbClr>
            </a:solidFill>
            <a:prstDash val="solid"/>
          </a:ln>
          <a:effectLst>
            <a:outerShdw blurRad="40000" dist="20000" dir="5400000" rotWithShape="0">
              <a:srgbClr val="000000">
                <a:alpha val="38000"/>
              </a:srgbClr>
            </a:outerShdw>
          </a:effectLst>
        </p:spPr>
        <p:txBody>
          <a:bodyPr rtlCol="0" anchor="ctr"/>
          <a:lstStyle/>
          <a:p>
            <a:pPr lvl="0"/>
            <a:endParaRPr lang="zh-CN" altLang="en-US" kern="0" dirty="0" smtClean="0">
              <a:solidFill>
                <a:srgbClr val="000000"/>
              </a:solidFill>
              <a:latin typeface="微软雅黑" panose="020B0503020204020204" pitchFamily="34" charset="-122"/>
              <a:ea typeface="微软雅黑" panose="020B0503020204020204" pitchFamily="34" charset="-122"/>
            </a:endParaRPr>
          </a:p>
        </p:txBody>
      </p:sp>
      <p:sp>
        <p:nvSpPr>
          <p:cNvPr id="11" name="TextBox 6"/>
          <p:cNvSpPr txBox="1"/>
          <p:nvPr/>
        </p:nvSpPr>
        <p:spPr>
          <a:xfrm>
            <a:off x="5696173" y="953846"/>
            <a:ext cx="2376512" cy="452432"/>
          </a:xfrm>
          <a:prstGeom prst="rect">
            <a:avLst/>
          </a:prstGeom>
          <a:noFill/>
        </p:spPr>
        <p:txBody>
          <a:bodyPr wrap="square">
            <a:spAutoFit/>
          </a:bodyPr>
          <a:lstStyle/>
          <a:p>
            <a:pPr algn="ctr" eaLnBrk="1" hangingPunct="1">
              <a:lnSpc>
                <a:spcPct val="130000"/>
              </a:lnSpc>
              <a:spcAft>
                <a:spcPts val="450"/>
              </a:spcAft>
              <a:buFont typeface="Arial" panose="020B0604020202020204" pitchFamily="34" charset="0"/>
              <a:buNone/>
              <a:defRPr/>
            </a:pPr>
            <a:r>
              <a:rPr lang="zh-CN" altLang="en-US" b="1" dirty="0">
                <a:solidFill>
                  <a:srgbClr val="5F5E5C"/>
                </a:solidFill>
                <a:latin typeface="微软雅黑" panose="020B0503020204020204" pitchFamily="34" charset="-122"/>
                <a:ea typeface="微软雅黑" panose="020B0503020204020204" pitchFamily="34" charset="-122"/>
              </a:rPr>
              <a:t>修改</a:t>
            </a:r>
            <a:r>
              <a:rPr lang="zh-CN" altLang="en-US" b="1" dirty="0" smtClean="0">
                <a:solidFill>
                  <a:srgbClr val="5F5E5C"/>
                </a:solidFill>
                <a:latin typeface="微软雅黑" panose="020B0503020204020204" pitchFamily="34" charset="-122"/>
                <a:ea typeface="微软雅黑" panose="020B0503020204020204" pitchFamily="34" charset="-122"/>
              </a:rPr>
              <a:t>后的</a:t>
            </a:r>
            <a:r>
              <a:rPr lang="en-US" altLang="zh-CN" b="1" dirty="0" smtClean="0">
                <a:solidFill>
                  <a:srgbClr val="5F5E5C"/>
                </a:solidFill>
                <a:latin typeface="微软雅黑" panose="020B0503020204020204" pitchFamily="34" charset="-122"/>
                <a:ea typeface="微软雅黑" panose="020B0503020204020204" pitchFamily="34" charset="-122"/>
              </a:rPr>
              <a:t>STPM </a:t>
            </a:r>
            <a:endParaRPr lang="zh-CN" altLang="zh-CN" b="1" dirty="0">
              <a:solidFill>
                <a:srgbClr val="FFC000"/>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2411760" y="1282776"/>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5369560" y="1518285"/>
          <a:ext cx="3369310" cy="2797175"/>
        </p:xfrm>
        <a:graphic>
          <a:graphicData uri="http://schemas.openxmlformats.org/presentationml/2006/ole">
            <p:oleObj spid="_x0000_s441355" name="Visio" r:id="rId4" imgW="3981243" imgH="3305293" progId="">
              <p:embed/>
            </p:oleObj>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1.1</a:t>
            </a:r>
            <a:r>
              <a:rPr lang="zh-CN" altLang="en-US" sz="3200" dirty="0">
                <a:solidFill>
                  <a:schemeClr val="tx1"/>
                </a:solidFill>
              </a:rPr>
              <a:t>TrustZone技术背景</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sz="2000" b="0" i="0" u="none" strike="noStrike" kern="1200" cap="none" spc="0" normalizeH="0" baseline="0" noProof="0" dirty="0">
                <a:ln>
                  <a:noFill/>
                </a:ln>
                <a:solidFill>
                  <a:schemeClr val="tx1"/>
                </a:solidFill>
                <a:effectLst/>
                <a:uLnTx/>
                <a:uFillTx/>
                <a:latin typeface="楷体" pitchFamily="49" charset="-122"/>
                <a:ea typeface="楷体" pitchFamily="49" charset="-122"/>
              </a:rPr>
              <a:t>业界主流嵌入式处理器IP供应商ARM公司提出的</a:t>
            </a:r>
            <a:r>
              <a:rPr kumimoji="0" sz="2000" b="0" i="0" u="none" strike="noStrike" kern="1200" cap="none" spc="0" normalizeH="0" baseline="0" noProof="0" dirty="0">
                <a:ln>
                  <a:noFill/>
                </a:ln>
                <a:solidFill>
                  <a:srgbClr val="FF0000"/>
                </a:solidFill>
                <a:effectLst/>
                <a:uLnTx/>
                <a:uFillTx/>
                <a:latin typeface="楷体" pitchFamily="49" charset="-122"/>
                <a:ea typeface="楷体" pitchFamily="49" charset="-122"/>
              </a:rPr>
              <a:t>TrustZone技术</a:t>
            </a:r>
            <a:r>
              <a:rPr kumimoji="0" sz="2000" b="0" i="0" u="none" strike="noStrike" kern="1200" cap="none" spc="0" normalizeH="0" baseline="0" noProof="0" dirty="0">
                <a:ln>
                  <a:noFill/>
                </a:ln>
                <a:solidFill>
                  <a:schemeClr val="tx1"/>
                </a:solidFill>
                <a:effectLst/>
                <a:uLnTx/>
                <a:uFillTx/>
                <a:latin typeface="楷体" pitchFamily="49" charset="-122"/>
                <a:ea typeface="楷体" pitchFamily="49" charset="-122"/>
              </a:rPr>
              <a:t>实现了一套系统级安全解决方案，它是在</a:t>
            </a:r>
            <a:r>
              <a:rPr kumimoji="0" sz="2000" b="0" i="0" u="none" strike="noStrike" kern="1200" cap="none" spc="0" normalizeH="0" baseline="0" noProof="0" dirty="0">
                <a:ln>
                  <a:noFill/>
                </a:ln>
                <a:solidFill>
                  <a:srgbClr val="FF0000"/>
                </a:solidFill>
                <a:effectLst/>
                <a:uLnTx/>
                <a:uFillTx/>
                <a:latin typeface="楷体" pitchFamily="49" charset="-122"/>
                <a:ea typeface="楷体" pitchFamily="49" charset="-122"/>
              </a:rPr>
              <a:t>尽量不影响原有处理器设计的情况下提高了系统的安全性</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endParaRPr kumimoji="0"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cstate="print"/>
          <a:stretch>
            <a:fillRect/>
          </a:stretch>
        </p:blipFill>
        <p:spPr>
          <a:xfrm>
            <a:off x="1320800" y="2633980"/>
            <a:ext cx="5102860" cy="3390265"/>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11560" y="260648"/>
            <a:ext cx="7325816" cy="609600"/>
          </a:xfrm>
        </p:spPr>
        <p:txBody>
          <a:bodyPr/>
          <a:lstStyle/>
          <a:p>
            <a:r>
              <a:rPr lang="en-US" altLang="zh-CN" sz="3200" dirty="0" smtClean="0"/>
              <a:t>3.3.1 </a:t>
            </a:r>
            <a:r>
              <a:rPr lang="zh-CN" altLang="en-US" sz="3200" dirty="0"/>
              <a:t>安全</a:t>
            </a:r>
            <a:r>
              <a:rPr lang="zh-CN" altLang="en-US" sz="3200" dirty="0" smtClean="0"/>
              <a:t>世界添加</a:t>
            </a:r>
            <a:r>
              <a:rPr lang="en-US" altLang="zh-CN" sz="3200" dirty="0" smtClean="0"/>
              <a:t>STPM</a:t>
            </a:r>
            <a:endParaRPr lang="zh-CN" altLang="en-US" sz="3200" dirty="0"/>
          </a:p>
        </p:txBody>
      </p:sp>
      <p:sp>
        <p:nvSpPr>
          <p:cNvPr id="27238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0" name="TextBox 10"/>
          <p:cNvSpPr txBox="1"/>
          <p:nvPr/>
        </p:nvSpPr>
        <p:spPr>
          <a:xfrm>
            <a:off x="611505" y="1919605"/>
            <a:ext cx="3999230" cy="1509395"/>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defPPr>
              <a:defRPr lang="zh-CN"/>
            </a:defPPr>
            <a:lvl1pPr indent="457200" fontAlgn="auto">
              <a:lnSpc>
                <a:spcPct val="150000"/>
              </a:lnSpc>
              <a:spcBef>
                <a:spcPts val="0"/>
              </a:spcBef>
              <a:spcAft>
                <a:spcPts val="0"/>
              </a:spcAft>
              <a:defRPr sz="1400" kern="0">
                <a:solidFill>
                  <a:srgbClr val="45A2A9"/>
                </a:solidFill>
                <a:ea typeface="微软雅黑" panose="020B0503020204020204" pitchFamily="34" charset="-122"/>
              </a:defRPr>
            </a:lvl1pPr>
          </a:lstStyle>
          <a:p>
            <a:r>
              <a:rPr lang="en-US" altLang="zh-CN" sz="1800" dirty="0">
                <a:solidFill>
                  <a:schemeClr val="tx2"/>
                </a:solidFill>
                <a:latin typeface="楷体" pitchFamily="49" charset="-122"/>
                <a:ea typeface="楷体" pitchFamily="49" charset="-122"/>
              </a:rPr>
              <a:t>STPM</a:t>
            </a:r>
            <a:r>
              <a:rPr lang="zh-CN" altLang="en-US" sz="1800" dirty="0" smtClean="0">
                <a:solidFill>
                  <a:schemeClr val="tx2"/>
                </a:solidFill>
                <a:latin typeface="楷体" pitchFamily="49" charset="-122"/>
                <a:ea typeface="楷体" pitchFamily="49" charset="-122"/>
              </a:rPr>
              <a:t>模块负责</a:t>
            </a:r>
            <a:r>
              <a:rPr lang="zh-CN" altLang="en-US" sz="1800" dirty="0">
                <a:solidFill>
                  <a:schemeClr val="tx2"/>
                </a:solidFill>
                <a:latin typeface="楷体" pitchFamily="49" charset="-122"/>
                <a:ea typeface="楷体" pitchFamily="49" charset="-122"/>
              </a:rPr>
              <a:t>接收上层</a:t>
            </a:r>
            <a:r>
              <a:rPr lang="en-US" altLang="zh-CN" sz="1800" dirty="0">
                <a:solidFill>
                  <a:schemeClr val="tx2"/>
                </a:solidFill>
                <a:latin typeface="楷体" pitchFamily="49" charset="-122"/>
                <a:ea typeface="楷体" pitchFamily="49" charset="-122"/>
              </a:rPr>
              <a:t>TA</a:t>
            </a:r>
            <a:r>
              <a:rPr lang="zh-CN" altLang="en-US" sz="1800" dirty="0">
                <a:solidFill>
                  <a:schemeClr val="tx2"/>
                </a:solidFill>
                <a:latin typeface="楷体" pitchFamily="49" charset="-122"/>
                <a:ea typeface="楷体" pitchFamily="49" charset="-122"/>
              </a:rPr>
              <a:t>传递的</a:t>
            </a:r>
            <a:r>
              <a:rPr lang="en-US" altLang="zh-CN" sz="1800" dirty="0">
                <a:solidFill>
                  <a:schemeClr val="tx2"/>
                </a:solidFill>
                <a:latin typeface="楷体" pitchFamily="49" charset="-122"/>
                <a:ea typeface="楷体" pitchFamily="49" charset="-122"/>
              </a:rPr>
              <a:t>TPM</a:t>
            </a:r>
            <a:r>
              <a:rPr lang="zh-CN" altLang="en-US" sz="1800" dirty="0">
                <a:solidFill>
                  <a:schemeClr val="tx2"/>
                </a:solidFill>
                <a:latin typeface="楷体" pitchFamily="49" charset="-122"/>
                <a:ea typeface="楷体" pitchFamily="49" charset="-122"/>
              </a:rPr>
              <a:t>调用命令，经过处理返回最终结果。</a:t>
            </a:r>
          </a:p>
        </p:txBody>
      </p:sp>
      <p:grpSp>
        <p:nvGrpSpPr>
          <p:cNvPr id="13" name="组合 12"/>
          <p:cNvGrpSpPr/>
          <p:nvPr/>
        </p:nvGrpSpPr>
        <p:grpSpPr>
          <a:xfrm>
            <a:off x="611505" y="1340485"/>
            <a:ext cx="3999230" cy="507999"/>
            <a:chOff x="5205873" y="1988840"/>
            <a:chExt cx="3182551" cy="507830"/>
          </a:xfrm>
        </p:grpSpPr>
        <p:sp>
          <p:nvSpPr>
            <p:cNvPr id="14" name="TextBox 47"/>
            <p:cNvSpPr txBox="1"/>
            <p:nvPr/>
          </p:nvSpPr>
          <p:spPr>
            <a:xfrm>
              <a:off x="5205873" y="1988840"/>
              <a:ext cx="390507" cy="502753"/>
            </a:xfrm>
            <a:prstGeom prst="rect">
              <a:avLst/>
            </a:prstGeom>
            <a:solidFill>
              <a:schemeClr val="accent4">
                <a:lumMod val="50000"/>
                <a:lumOff val="50000"/>
              </a:schemeClr>
            </a:solidFill>
          </p:spPr>
          <p:txBody>
            <a:bodyPr wrap="square" lIns="180000" rtlCol="0">
              <a:spAutoFit/>
            </a:bodyPr>
            <a:lstStyle/>
            <a:p>
              <a:pPr marL="285750" indent="-285750" algn="ctr">
                <a:lnSpc>
                  <a:spcPct val="150000"/>
                </a:lnSpc>
                <a:buFont typeface="Wingdings" panose="05000000000000000000" pitchFamily="2" charset="2"/>
                <a:buChar char="Ø"/>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 </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15" name="矩形 14"/>
            <p:cNvSpPr/>
            <p:nvPr/>
          </p:nvSpPr>
          <p:spPr>
            <a:xfrm>
              <a:off x="5558318" y="1991081"/>
              <a:ext cx="2830106" cy="5055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STPM</a:t>
              </a:r>
              <a:r>
                <a:rPr lang="zh-CN" altLang="en-US" sz="2000" dirty="0" smtClean="0">
                  <a:latin typeface="微软雅黑" panose="020B0503020204020204" pitchFamily="34" charset="-122"/>
                  <a:ea typeface="微软雅黑" panose="020B0503020204020204" pitchFamily="34" charset="-122"/>
                </a:rPr>
                <a:t>模块</a:t>
              </a:r>
            </a:p>
          </p:txBody>
        </p:sp>
      </p:grpSp>
      <p:pic>
        <p:nvPicPr>
          <p:cNvPr id="5" name="图片 4"/>
          <p:cNvPicPr>
            <a:picLocks noChangeAspect="1"/>
          </p:cNvPicPr>
          <p:nvPr/>
        </p:nvPicPr>
        <p:blipFill>
          <a:blip r:embed="rId2" cstate="print"/>
          <a:stretch>
            <a:fillRect/>
          </a:stretch>
        </p:blipFill>
        <p:spPr>
          <a:xfrm>
            <a:off x="4610735" y="1343025"/>
            <a:ext cx="4505960" cy="4989195"/>
          </a:xfrm>
          <a:prstGeom prst="rect">
            <a:avLst/>
          </a:prstGeom>
        </p:spPr>
      </p:pic>
      <p:sp>
        <p:nvSpPr>
          <p:cNvPr id="16" name="文本框 3"/>
          <p:cNvSpPr txBox="1">
            <a:spLocks noChangeArrowheads="1"/>
          </p:cNvSpPr>
          <p:nvPr/>
        </p:nvSpPr>
        <p:spPr bwMode="auto">
          <a:xfrm>
            <a:off x="611505" y="3500755"/>
            <a:ext cx="3999230" cy="2924175"/>
          </a:xfrm>
          <a:prstGeom prst="roundRect">
            <a:avLst/>
          </a:prstGeom>
          <a:noFill/>
          <a:ln w="9525" algn="ctr">
            <a:solidFill>
              <a:srgbClr val="FF0000"/>
            </a:solidFill>
            <a:round/>
          </a:ln>
          <a:effectLst>
            <a:glow rad="228600">
              <a:srgbClr val="FFD5D5">
                <a:alpha val="40000"/>
              </a:srgbClr>
            </a:glow>
          </a:effectLst>
        </p:spPr>
        <p:txBody>
          <a:bodyPr wrap="square" lIns="180000" rIns="180000" anchor="ctr" anchorCtr="0">
            <a:noAutofit/>
          </a:bodyPr>
          <a:lstStyle>
            <a:defPPr>
              <a:defRPr lang="zh-CN"/>
            </a:defPPr>
            <a:lvl1pPr algn="just" fontAlgn="auto">
              <a:lnSpc>
                <a:spcPct val="150000"/>
              </a:lnSpc>
              <a:spcBef>
                <a:spcPts val="0"/>
              </a:spcBef>
              <a:spcAft>
                <a:spcPts val="0"/>
              </a:spcAft>
              <a:defRPr sz="1600" kern="0">
                <a:solidFill>
                  <a:srgbClr val="45A2A9"/>
                </a:solidFill>
                <a:ea typeface="微软雅黑" panose="020B0503020204020204" pitchFamily="34" charset="-122"/>
              </a:defRPr>
            </a:lvl1pPr>
          </a:lstStyle>
          <a:p>
            <a:r>
              <a:rPr lang="zh-CN" altLang="en-US" sz="1800" dirty="0">
                <a:solidFill>
                  <a:srgbClr val="FF0000"/>
                </a:solidFill>
                <a:latin typeface="楷体" pitchFamily="49" charset="-122"/>
                <a:ea typeface="楷体" pitchFamily="49" charset="-122"/>
              </a:rPr>
              <a:t>主要工作</a:t>
            </a:r>
            <a:r>
              <a:rPr lang="zh-CN" altLang="en-US" sz="1800" dirty="0" smtClean="0">
                <a:solidFill>
                  <a:srgbClr val="FF0000"/>
                </a:solidFill>
                <a:latin typeface="楷体" pitchFamily="49" charset="-122"/>
                <a:ea typeface="楷体" pitchFamily="49" charset="-122"/>
              </a:rPr>
              <a:t>：</a:t>
            </a:r>
          </a:p>
          <a:p>
            <a:pPr marL="285750" indent="-285750">
              <a:buFont typeface="Wingdings" panose="05000000000000000000" pitchFamily="2" charset="2"/>
              <a:buChar char="l"/>
            </a:pPr>
            <a:r>
              <a:rPr lang="zh-CN" altLang="en-US" sz="1800" dirty="0">
                <a:solidFill>
                  <a:srgbClr val="FF0000"/>
                </a:solidFill>
                <a:latin typeface="楷体" pitchFamily="49" charset="-122"/>
                <a:ea typeface="楷体" pitchFamily="49" charset="-122"/>
              </a:rPr>
              <a:t>在</a:t>
            </a:r>
            <a:r>
              <a:rPr lang="en-US" altLang="zh-CN" sz="1800" dirty="0" smtClean="0">
                <a:solidFill>
                  <a:srgbClr val="FF0000"/>
                </a:solidFill>
                <a:latin typeface="楷体" pitchFamily="49" charset="-122"/>
                <a:ea typeface="楷体" pitchFamily="49" charset="-122"/>
              </a:rPr>
              <a:t>TEE</a:t>
            </a:r>
            <a:r>
              <a:rPr lang="zh-CN" altLang="en-US" sz="1800" dirty="0" smtClean="0">
                <a:solidFill>
                  <a:srgbClr val="FF0000"/>
                </a:solidFill>
                <a:latin typeface="楷体" pitchFamily="49" charset="-122"/>
                <a:ea typeface="楷体" pitchFamily="49" charset="-122"/>
              </a:rPr>
              <a:t>内核中，添加</a:t>
            </a:r>
            <a:r>
              <a:rPr lang="en-US" altLang="zh-CN" sz="1800" dirty="0" err="1">
                <a:solidFill>
                  <a:srgbClr val="FF0000"/>
                </a:solidFill>
                <a:latin typeface="楷体" pitchFamily="49" charset="-122"/>
                <a:ea typeface="楷体" pitchFamily="49" charset="-122"/>
              </a:rPr>
              <a:t>openssl</a:t>
            </a:r>
            <a:r>
              <a:rPr lang="zh-CN" altLang="en-US" sz="1800" dirty="0" smtClean="0">
                <a:solidFill>
                  <a:srgbClr val="FF0000"/>
                </a:solidFill>
                <a:latin typeface="楷体" pitchFamily="49" charset="-122"/>
                <a:ea typeface="楷体" pitchFamily="49" charset="-122"/>
              </a:rPr>
              <a:t>加密库选项，满足</a:t>
            </a:r>
            <a:r>
              <a:rPr lang="en-US" altLang="zh-CN" sz="1800" dirty="0" smtClean="0">
                <a:solidFill>
                  <a:srgbClr val="FF0000"/>
                </a:solidFill>
                <a:latin typeface="楷体" pitchFamily="49" charset="-122"/>
                <a:ea typeface="楷体" pitchFamily="49" charset="-122"/>
              </a:rPr>
              <a:t>STPM</a:t>
            </a:r>
            <a:r>
              <a:rPr lang="zh-CN" altLang="en-US" sz="1800" dirty="0" smtClean="0">
                <a:solidFill>
                  <a:srgbClr val="FF0000"/>
                </a:solidFill>
                <a:latin typeface="楷体" pitchFamily="49" charset="-122"/>
                <a:ea typeface="楷体" pitchFamily="49" charset="-122"/>
              </a:rPr>
              <a:t>调用需求。</a:t>
            </a:r>
          </a:p>
          <a:p>
            <a:pPr marL="285750" indent="-285750">
              <a:buFont typeface="Wingdings" panose="05000000000000000000" pitchFamily="2" charset="2"/>
              <a:buChar char="l"/>
            </a:pPr>
            <a:r>
              <a:rPr lang="zh-CN" altLang="en-US" sz="1800" dirty="0">
                <a:solidFill>
                  <a:srgbClr val="FF0000"/>
                </a:solidFill>
                <a:latin typeface="楷体" pitchFamily="49" charset="-122"/>
                <a:ea typeface="楷体" pitchFamily="49" charset="-122"/>
              </a:rPr>
              <a:t>修改</a:t>
            </a:r>
            <a:r>
              <a:rPr lang="en-US" altLang="zh-CN" sz="1800" dirty="0" err="1">
                <a:solidFill>
                  <a:srgbClr val="FF0000"/>
                </a:solidFill>
                <a:latin typeface="楷体" pitchFamily="49" charset="-122"/>
                <a:ea typeface="楷体" pitchFamily="49" charset="-122"/>
              </a:rPr>
              <a:t>makefile</a:t>
            </a:r>
            <a:r>
              <a:rPr lang="zh-CN" altLang="en-US" sz="1800" dirty="0">
                <a:solidFill>
                  <a:srgbClr val="FF0000"/>
                </a:solidFill>
                <a:latin typeface="楷体" pitchFamily="49" charset="-122"/>
                <a:ea typeface="楷体" pitchFamily="49" charset="-122"/>
              </a:rPr>
              <a:t>，重新编译</a:t>
            </a:r>
            <a:r>
              <a:rPr lang="en-US" altLang="zh-CN" sz="1800" dirty="0">
                <a:solidFill>
                  <a:srgbClr val="FF0000"/>
                </a:solidFill>
                <a:latin typeface="楷体" pitchFamily="49" charset="-122"/>
                <a:ea typeface="楷体" pitchFamily="49" charset="-122"/>
              </a:rPr>
              <a:t>STPM2.0</a:t>
            </a:r>
            <a:r>
              <a:rPr lang="zh-CN" altLang="en-US" sz="1800" dirty="0">
                <a:solidFill>
                  <a:srgbClr val="FF0000"/>
                </a:solidFill>
                <a:latin typeface="楷体" pitchFamily="49" charset="-122"/>
                <a:ea typeface="楷体" pitchFamily="49" charset="-122"/>
              </a:rPr>
              <a:t>，将其作为静态库添加到</a:t>
            </a:r>
            <a:r>
              <a:rPr lang="en-US" altLang="zh-CN" sz="1800" dirty="0">
                <a:solidFill>
                  <a:srgbClr val="FF0000"/>
                </a:solidFill>
                <a:latin typeface="楷体" pitchFamily="49" charset="-122"/>
                <a:ea typeface="楷体" pitchFamily="49" charset="-122"/>
              </a:rPr>
              <a:t>TEE</a:t>
            </a:r>
            <a:r>
              <a:rPr lang="zh-CN" altLang="en-US" sz="1800" dirty="0" smtClean="0">
                <a:solidFill>
                  <a:srgbClr val="FF0000"/>
                </a:solidFill>
                <a:latin typeface="楷体" pitchFamily="49" charset="-122"/>
                <a:ea typeface="楷体" pitchFamily="49" charset="-122"/>
              </a:rPr>
              <a:t>内核。</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11560" y="260648"/>
            <a:ext cx="7325816" cy="609600"/>
          </a:xfrm>
        </p:spPr>
        <p:txBody>
          <a:bodyPr/>
          <a:lstStyle/>
          <a:p>
            <a:r>
              <a:rPr lang="en-US" altLang="zh-CN" sz="3200" dirty="0" smtClean="0"/>
              <a:t>3.3.1 </a:t>
            </a:r>
            <a:r>
              <a:rPr lang="zh-CN" altLang="en-US" sz="3200" dirty="0"/>
              <a:t>安全</a:t>
            </a:r>
            <a:r>
              <a:rPr lang="zh-CN" altLang="en-US" sz="3200" dirty="0" smtClean="0"/>
              <a:t>世界添加</a:t>
            </a:r>
            <a:r>
              <a:rPr lang="en-US" altLang="zh-CN" sz="3200" dirty="0" smtClean="0"/>
              <a:t>STPM</a:t>
            </a:r>
            <a:endParaRPr lang="zh-CN" altLang="en-US" sz="3200" dirty="0"/>
          </a:p>
        </p:txBody>
      </p:sp>
      <p:sp>
        <p:nvSpPr>
          <p:cNvPr id="27238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TextBox 10"/>
          <p:cNvSpPr txBox="1"/>
          <p:nvPr/>
        </p:nvSpPr>
        <p:spPr>
          <a:xfrm>
            <a:off x="505460" y="1763395"/>
            <a:ext cx="4066540" cy="1663065"/>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defPPr>
              <a:defRPr lang="zh-CN"/>
            </a:defPPr>
            <a:lvl1pPr indent="457200" fontAlgn="auto">
              <a:lnSpc>
                <a:spcPct val="150000"/>
              </a:lnSpc>
              <a:spcBef>
                <a:spcPts val="0"/>
              </a:spcBef>
              <a:spcAft>
                <a:spcPts val="0"/>
              </a:spcAft>
              <a:defRPr sz="1400" kern="0">
                <a:solidFill>
                  <a:srgbClr val="45A2A9"/>
                </a:solidFill>
                <a:ea typeface="微软雅黑" panose="020B0503020204020204" pitchFamily="34" charset="-122"/>
              </a:defRPr>
            </a:lvl1pPr>
          </a:lstStyle>
          <a:p>
            <a:r>
              <a:rPr lang="en-US" altLang="zh-CN" sz="1800" dirty="0" smtClean="0">
                <a:solidFill>
                  <a:schemeClr val="tx2"/>
                </a:solidFill>
                <a:latin typeface="楷体" pitchFamily="49" charset="-122"/>
                <a:ea typeface="楷体" pitchFamily="49" charset="-122"/>
              </a:rPr>
              <a:t>STPM_TA</a:t>
            </a:r>
            <a:r>
              <a:rPr lang="zh-CN" altLang="en-US" sz="1800" dirty="0" smtClean="0">
                <a:solidFill>
                  <a:schemeClr val="tx2"/>
                </a:solidFill>
                <a:latin typeface="楷体" pitchFamily="49" charset="-122"/>
                <a:ea typeface="楷体" pitchFamily="49" charset="-122"/>
              </a:rPr>
              <a:t>负责</a:t>
            </a:r>
            <a:r>
              <a:rPr lang="zh-CN" altLang="en-US" sz="1800" dirty="0">
                <a:solidFill>
                  <a:schemeClr val="tx2"/>
                </a:solidFill>
                <a:latin typeface="楷体" pitchFamily="49" charset="-122"/>
                <a:ea typeface="楷体" pitchFamily="49" charset="-122"/>
              </a:rPr>
              <a:t>接收普通世界发送的命令，并将其通过安全世界内部接口，传递给内核态的</a:t>
            </a:r>
            <a:r>
              <a:rPr lang="en-US" altLang="zh-CN" sz="1800" dirty="0">
                <a:solidFill>
                  <a:schemeClr val="tx2"/>
                </a:solidFill>
                <a:latin typeface="楷体" pitchFamily="49" charset="-122"/>
                <a:ea typeface="楷体" pitchFamily="49" charset="-122"/>
              </a:rPr>
              <a:t>STPM</a:t>
            </a:r>
            <a:r>
              <a:rPr lang="zh-CN" altLang="en-US" sz="1800" dirty="0">
                <a:solidFill>
                  <a:schemeClr val="tx2"/>
                </a:solidFill>
                <a:latin typeface="楷体" pitchFamily="49" charset="-122"/>
                <a:ea typeface="楷体" pitchFamily="49" charset="-122"/>
              </a:rPr>
              <a:t>模块</a:t>
            </a:r>
            <a:r>
              <a:rPr lang="en-US" altLang="zh-CN" sz="1800" dirty="0">
                <a:solidFill>
                  <a:schemeClr val="tx2"/>
                </a:solidFill>
                <a:latin typeface="楷体" pitchFamily="49" charset="-122"/>
                <a:ea typeface="楷体" pitchFamily="49" charset="-122"/>
              </a:rPr>
              <a:t> </a:t>
            </a:r>
            <a:r>
              <a:rPr lang="zh-CN" altLang="en-US" sz="1800" dirty="0">
                <a:solidFill>
                  <a:schemeClr val="tx2"/>
                </a:solidFill>
                <a:latin typeface="楷体" pitchFamily="49" charset="-122"/>
                <a:ea typeface="楷体" pitchFamily="49" charset="-122"/>
              </a:rPr>
              <a:t>。</a:t>
            </a:r>
          </a:p>
        </p:txBody>
      </p:sp>
      <p:grpSp>
        <p:nvGrpSpPr>
          <p:cNvPr id="6" name="组合 5"/>
          <p:cNvGrpSpPr/>
          <p:nvPr/>
        </p:nvGrpSpPr>
        <p:grpSpPr>
          <a:xfrm>
            <a:off x="627380" y="1116330"/>
            <a:ext cx="3944620" cy="507999"/>
            <a:chOff x="5205873" y="1988840"/>
            <a:chExt cx="3182551" cy="507830"/>
          </a:xfrm>
        </p:grpSpPr>
        <p:sp>
          <p:nvSpPr>
            <p:cNvPr id="7" name="TextBox 47"/>
            <p:cNvSpPr txBox="1"/>
            <p:nvPr/>
          </p:nvSpPr>
          <p:spPr>
            <a:xfrm>
              <a:off x="5205873" y="1988840"/>
              <a:ext cx="390507" cy="502753"/>
            </a:xfrm>
            <a:prstGeom prst="rect">
              <a:avLst/>
            </a:prstGeom>
            <a:solidFill>
              <a:schemeClr val="accent4">
                <a:lumMod val="50000"/>
                <a:lumOff val="50000"/>
              </a:schemeClr>
            </a:solidFill>
          </p:spPr>
          <p:txBody>
            <a:bodyPr wrap="square" lIns="180000" rtlCol="0">
              <a:spAutoFit/>
            </a:bodyPr>
            <a:lstStyle/>
            <a:p>
              <a:pPr marL="285750" indent="-285750" algn="ctr">
                <a:lnSpc>
                  <a:spcPct val="150000"/>
                </a:lnSpc>
                <a:buFont typeface="Wingdings" panose="05000000000000000000" pitchFamily="2" charset="2"/>
                <a:buChar char="Ø"/>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 </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9" name="矩形 8"/>
            <p:cNvSpPr/>
            <p:nvPr/>
          </p:nvSpPr>
          <p:spPr>
            <a:xfrm>
              <a:off x="5558318" y="1991081"/>
              <a:ext cx="2830106" cy="5055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STPM</a:t>
              </a:r>
              <a:r>
                <a:rPr lang="zh-CN" altLang="en-US" sz="2000" dirty="0">
                  <a:latin typeface="微软雅黑" panose="020B0503020204020204" pitchFamily="34" charset="-122"/>
                  <a:ea typeface="微软雅黑" panose="020B0503020204020204" pitchFamily="34" charset="-122"/>
                </a:rPr>
                <a:t>可信应用模块</a:t>
              </a:r>
            </a:p>
          </p:txBody>
        </p:sp>
      </p:grpSp>
      <p:pic>
        <p:nvPicPr>
          <p:cNvPr id="2" name="图片 1"/>
          <p:cNvPicPr>
            <a:picLocks noChangeAspect="1"/>
          </p:cNvPicPr>
          <p:nvPr/>
        </p:nvPicPr>
        <p:blipFill>
          <a:blip r:embed="rId2" cstate="print"/>
          <a:stretch>
            <a:fillRect/>
          </a:stretch>
        </p:blipFill>
        <p:spPr>
          <a:xfrm>
            <a:off x="4572000" y="1343660"/>
            <a:ext cx="4572000" cy="5062220"/>
          </a:xfrm>
          <a:prstGeom prst="rect">
            <a:avLst/>
          </a:prstGeom>
        </p:spPr>
      </p:pic>
      <p:sp>
        <p:nvSpPr>
          <p:cNvPr id="10" name="文本框 3"/>
          <p:cNvSpPr txBox="1">
            <a:spLocks noChangeArrowheads="1"/>
          </p:cNvSpPr>
          <p:nvPr/>
        </p:nvSpPr>
        <p:spPr bwMode="auto">
          <a:xfrm>
            <a:off x="505460" y="3566160"/>
            <a:ext cx="4066540" cy="3230880"/>
          </a:xfrm>
          <a:prstGeom prst="roundRect">
            <a:avLst/>
          </a:prstGeom>
          <a:noFill/>
          <a:ln w="9525" algn="ctr">
            <a:solidFill>
              <a:srgbClr val="FF0000"/>
            </a:solidFill>
            <a:round/>
          </a:ln>
          <a:effectLst>
            <a:glow rad="228600">
              <a:srgbClr val="FFD5D5">
                <a:alpha val="40000"/>
              </a:srgbClr>
            </a:glow>
          </a:effectLst>
        </p:spPr>
        <p:txBody>
          <a:bodyPr wrap="square" lIns="180000" rIns="180000" anchor="ctr" anchorCtr="0">
            <a:noAutofit/>
          </a:bodyPr>
          <a:lstStyle>
            <a:defPPr>
              <a:defRPr lang="zh-CN"/>
            </a:defPPr>
            <a:lvl1pPr algn="just" fontAlgn="auto">
              <a:lnSpc>
                <a:spcPct val="150000"/>
              </a:lnSpc>
              <a:spcBef>
                <a:spcPts val="0"/>
              </a:spcBef>
              <a:spcAft>
                <a:spcPts val="0"/>
              </a:spcAft>
              <a:defRPr sz="1600" kern="0">
                <a:solidFill>
                  <a:srgbClr val="45A2A9"/>
                </a:solidFill>
                <a:ea typeface="微软雅黑" panose="020B0503020204020204" pitchFamily="34" charset="-122"/>
              </a:defRPr>
            </a:lvl1pPr>
          </a:lstStyle>
          <a:p>
            <a:r>
              <a:rPr lang="zh-CN" altLang="en-US" sz="1800" dirty="0">
                <a:solidFill>
                  <a:srgbClr val="FF0000"/>
                </a:solidFill>
                <a:latin typeface="楷体" pitchFamily="49" charset="-122"/>
                <a:ea typeface="楷体" pitchFamily="49" charset="-122"/>
              </a:rPr>
              <a:t>主要工作</a:t>
            </a:r>
            <a:r>
              <a:rPr lang="zh-CN" altLang="en-US" sz="1800" dirty="0" smtClean="0">
                <a:solidFill>
                  <a:srgbClr val="FF0000"/>
                </a:solidFill>
                <a:latin typeface="楷体" pitchFamily="49" charset="-122"/>
                <a:ea typeface="楷体" pitchFamily="49" charset="-122"/>
              </a:rPr>
              <a:t>：</a:t>
            </a:r>
          </a:p>
          <a:p>
            <a:pPr marL="285750" indent="-285750">
              <a:buFont typeface="Wingdings" panose="05000000000000000000" pitchFamily="2" charset="2"/>
              <a:buChar char="l"/>
            </a:pPr>
            <a:r>
              <a:rPr lang="zh-CN" altLang="en-US" sz="1800" dirty="0">
                <a:solidFill>
                  <a:srgbClr val="FF0000"/>
                </a:solidFill>
                <a:latin typeface="楷体" pitchFamily="49" charset="-122"/>
                <a:ea typeface="楷体" pitchFamily="49" charset="-122"/>
              </a:rPr>
              <a:t>分析</a:t>
            </a:r>
            <a:r>
              <a:rPr lang="zh-CN" altLang="en-US" sz="1800" dirty="0" smtClean="0">
                <a:solidFill>
                  <a:srgbClr val="FF0000"/>
                </a:solidFill>
                <a:latin typeface="楷体" pitchFamily="49" charset="-122"/>
                <a:ea typeface="楷体" pitchFamily="49" charset="-122"/>
              </a:rPr>
              <a:t>原始</a:t>
            </a:r>
            <a:r>
              <a:rPr lang="en-US" altLang="zh-CN" sz="1800" dirty="0" smtClean="0">
                <a:solidFill>
                  <a:srgbClr val="FF0000"/>
                </a:solidFill>
                <a:latin typeface="楷体" pitchFamily="49" charset="-122"/>
                <a:ea typeface="楷体" pitchFamily="49" charset="-122"/>
              </a:rPr>
              <a:t>TPM Emulator</a:t>
            </a:r>
            <a:r>
              <a:rPr lang="zh-CN" altLang="en-US" sz="1800" dirty="0" smtClean="0">
                <a:solidFill>
                  <a:srgbClr val="FF0000"/>
                </a:solidFill>
                <a:latin typeface="楷体" pitchFamily="49" charset="-122"/>
                <a:ea typeface="楷体" pitchFamily="49" charset="-122"/>
              </a:rPr>
              <a:t>中</a:t>
            </a:r>
            <a:r>
              <a:rPr lang="en-US" altLang="zh-CN" sz="1800" dirty="0" smtClean="0">
                <a:solidFill>
                  <a:srgbClr val="FF0000"/>
                </a:solidFill>
                <a:latin typeface="楷体" pitchFamily="49" charset="-122"/>
                <a:ea typeface="楷体" pitchFamily="49" charset="-122"/>
              </a:rPr>
              <a:t>Simulator</a:t>
            </a:r>
            <a:r>
              <a:rPr lang="zh-CN" altLang="en-US" sz="1800" dirty="0" smtClean="0">
                <a:solidFill>
                  <a:srgbClr val="FF0000"/>
                </a:solidFill>
                <a:latin typeface="楷体" pitchFamily="49" charset="-122"/>
                <a:ea typeface="楷体" pitchFamily="49" charset="-122"/>
              </a:rPr>
              <a:t>的功能。</a:t>
            </a:r>
          </a:p>
          <a:p>
            <a:pPr marL="285750" indent="-285750">
              <a:buFont typeface="Wingdings" panose="05000000000000000000" pitchFamily="2" charset="2"/>
              <a:buChar char="l"/>
            </a:pPr>
            <a:r>
              <a:rPr lang="zh-CN" altLang="en-US" sz="1800" dirty="0" smtClean="0">
                <a:solidFill>
                  <a:srgbClr val="FF0000"/>
                </a:solidFill>
                <a:latin typeface="楷体" pitchFamily="49" charset="-122"/>
                <a:ea typeface="楷体" pitchFamily="49" charset="-122"/>
              </a:rPr>
              <a:t>编写</a:t>
            </a:r>
            <a:r>
              <a:rPr lang="en-US" altLang="zh-CN" sz="1800" dirty="0" smtClean="0">
                <a:solidFill>
                  <a:srgbClr val="FF0000"/>
                </a:solidFill>
                <a:latin typeface="楷体" pitchFamily="49" charset="-122"/>
                <a:ea typeface="楷体" pitchFamily="49" charset="-122"/>
              </a:rPr>
              <a:t>STPM_TA</a:t>
            </a:r>
            <a:r>
              <a:rPr lang="zh-CN" altLang="en-US" sz="1800" dirty="0" smtClean="0">
                <a:solidFill>
                  <a:srgbClr val="FF0000"/>
                </a:solidFill>
                <a:latin typeface="楷体" pitchFamily="49" charset="-122"/>
                <a:ea typeface="楷体" pitchFamily="49" charset="-122"/>
              </a:rPr>
              <a:t>，用符合</a:t>
            </a:r>
            <a:r>
              <a:rPr lang="en-US" altLang="zh-CN" sz="1800" dirty="0" smtClean="0">
                <a:solidFill>
                  <a:srgbClr val="FF0000"/>
                </a:solidFill>
                <a:latin typeface="楷体" pitchFamily="49" charset="-122"/>
                <a:ea typeface="楷体" pitchFamily="49" charset="-122"/>
              </a:rPr>
              <a:t>TEE</a:t>
            </a:r>
            <a:r>
              <a:rPr lang="zh-CN" altLang="en-US" sz="1800" dirty="0" smtClean="0">
                <a:solidFill>
                  <a:srgbClr val="FF0000"/>
                </a:solidFill>
                <a:latin typeface="楷体" pitchFamily="49" charset="-122"/>
                <a:ea typeface="楷体" pitchFamily="49" charset="-122"/>
              </a:rPr>
              <a:t>规范的通信方式代替</a:t>
            </a:r>
            <a:r>
              <a:rPr lang="en-US" altLang="zh-CN" sz="1800" dirty="0" smtClean="0">
                <a:solidFill>
                  <a:srgbClr val="FF0000"/>
                </a:solidFill>
                <a:latin typeface="楷体" pitchFamily="49" charset="-122"/>
                <a:ea typeface="楷体" pitchFamily="49" charset="-122"/>
              </a:rPr>
              <a:t>socket</a:t>
            </a:r>
            <a:r>
              <a:rPr lang="zh-CN" altLang="en-US" sz="1800" dirty="0" smtClean="0">
                <a:solidFill>
                  <a:srgbClr val="FF0000"/>
                </a:solidFill>
                <a:latin typeface="楷体" pitchFamily="49" charset="-122"/>
                <a:ea typeface="楷体" pitchFamily="49" charset="-122"/>
              </a:rPr>
              <a:t>通信。</a:t>
            </a:r>
          </a:p>
          <a:p>
            <a:pPr marL="285750" indent="-285750">
              <a:buFont typeface="Wingdings" panose="05000000000000000000" pitchFamily="2" charset="2"/>
              <a:buChar char="l"/>
            </a:pPr>
            <a:r>
              <a:rPr lang="zh-CN" altLang="en-US" sz="1800" dirty="0" smtClean="0">
                <a:solidFill>
                  <a:srgbClr val="FF0000"/>
                </a:solidFill>
                <a:latin typeface="楷体" pitchFamily="49" charset="-122"/>
                <a:ea typeface="楷体" pitchFamily="49" charset="-122"/>
              </a:rPr>
              <a:t>在</a:t>
            </a:r>
            <a:r>
              <a:rPr lang="en-US" altLang="zh-CN" sz="1800" dirty="0" smtClean="0">
                <a:solidFill>
                  <a:srgbClr val="FF0000"/>
                </a:solidFill>
                <a:latin typeface="楷体" pitchFamily="49" charset="-122"/>
                <a:ea typeface="楷体" pitchFamily="49" charset="-122"/>
              </a:rPr>
              <a:t>TEE</a:t>
            </a:r>
            <a:r>
              <a:rPr lang="zh-CN" altLang="en-US" sz="1800" dirty="0" smtClean="0">
                <a:solidFill>
                  <a:srgbClr val="FF0000"/>
                </a:solidFill>
                <a:latin typeface="楷体" pitchFamily="49" charset="-122"/>
                <a:ea typeface="楷体" pitchFamily="49" charset="-122"/>
              </a:rPr>
              <a:t>内部接口中添加函数，支持</a:t>
            </a:r>
            <a:r>
              <a:rPr lang="en-US" altLang="zh-CN" sz="1800" dirty="0" smtClean="0">
                <a:solidFill>
                  <a:srgbClr val="FF0000"/>
                </a:solidFill>
                <a:latin typeface="楷体" pitchFamily="49" charset="-122"/>
                <a:ea typeface="楷体" pitchFamily="49" charset="-122"/>
              </a:rPr>
              <a:t>STPM_TA</a:t>
            </a:r>
            <a:r>
              <a:rPr lang="zh-CN" altLang="en-US" sz="1800" dirty="0" smtClean="0">
                <a:solidFill>
                  <a:srgbClr val="FF0000"/>
                </a:solidFill>
                <a:latin typeface="楷体" pitchFamily="49" charset="-122"/>
                <a:ea typeface="楷体" pitchFamily="49" charset="-122"/>
              </a:rPr>
              <a:t>。</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11560" y="272616"/>
            <a:ext cx="7325816" cy="609600"/>
          </a:xfrm>
        </p:spPr>
        <p:txBody>
          <a:bodyPr/>
          <a:lstStyle/>
          <a:p>
            <a:r>
              <a:rPr lang="en-US" altLang="zh-CN" sz="3200" dirty="0" smtClean="0"/>
              <a:t>3.3.2 </a:t>
            </a:r>
            <a:r>
              <a:rPr lang="zh-CN" altLang="en-US" sz="3200" dirty="0"/>
              <a:t>普通世界</a:t>
            </a:r>
            <a:r>
              <a:rPr lang="zh-CN" altLang="en-US" sz="3200" dirty="0" smtClean="0"/>
              <a:t>添加</a:t>
            </a:r>
            <a:r>
              <a:rPr lang="en-US" altLang="zh-CN" sz="3200" dirty="0" smtClean="0"/>
              <a:t>TSS2.0 </a:t>
            </a:r>
            <a:endParaRPr lang="zh-CN" altLang="en-US" sz="3200" dirty="0"/>
          </a:p>
        </p:txBody>
      </p:sp>
      <p:sp>
        <p:nvSpPr>
          <p:cNvPr id="27238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8" name="TextBox 10"/>
          <p:cNvSpPr txBox="1"/>
          <p:nvPr/>
        </p:nvSpPr>
        <p:spPr>
          <a:xfrm>
            <a:off x="4813935" y="1638300"/>
            <a:ext cx="3816350" cy="1866900"/>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defPPr>
              <a:defRPr lang="zh-CN"/>
            </a:defPPr>
            <a:lvl1pPr indent="457200" fontAlgn="auto">
              <a:lnSpc>
                <a:spcPct val="150000"/>
              </a:lnSpc>
              <a:spcBef>
                <a:spcPts val="0"/>
              </a:spcBef>
              <a:spcAft>
                <a:spcPts val="0"/>
              </a:spcAft>
              <a:defRPr sz="1400" kern="0">
                <a:solidFill>
                  <a:srgbClr val="45A2A9"/>
                </a:solidFill>
                <a:ea typeface="微软雅黑" panose="020B0503020204020204" pitchFamily="34" charset="-122"/>
              </a:defRPr>
            </a:lvl1pPr>
          </a:lstStyle>
          <a:p>
            <a:r>
              <a:rPr lang="en-US" altLang="zh-CN" sz="1600" dirty="0" smtClean="0">
                <a:solidFill>
                  <a:schemeClr val="tx2"/>
                </a:solidFill>
                <a:latin typeface="楷体" pitchFamily="49" charset="-122"/>
                <a:ea typeface="楷体" pitchFamily="49" charset="-122"/>
              </a:rPr>
              <a:t>TSS2.0</a:t>
            </a:r>
            <a:r>
              <a:rPr lang="zh-CN" altLang="en-US" sz="1600" dirty="0" smtClean="0">
                <a:solidFill>
                  <a:schemeClr val="tx2"/>
                </a:solidFill>
                <a:latin typeface="楷体" pitchFamily="49" charset="-122"/>
                <a:ea typeface="楷体" pitchFamily="49" charset="-122"/>
              </a:rPr>
              <a:t>负责接受上层用户应用程序调用，通过</a:t>
            </a:r>
            <a:r>
              <a:rPr lang="en-US" altLang="zh-CN" sz="1600" dirty="0">
                <a:solidFill>
                  <a:schemeClr val="tx2"/>
                </a:solidFill>
                <a:latin typeface="楷体" pitchFamily="49" charset="-122"/>
                <a:ea typeface="楷体" pitchFamily="49" charset="-122"/>
              </a:rPr>
              <a:t>socket</a:t>
            </a:r>
            <a:r>
              <a:rPr lang="zh-CN" altLang="en-US" sz="1600" dirty="0">
                <a:solidFill>
                  <a:schemeClr val="tx2"/>
                </a:solidFill>
                <a:latin typeface="楷体" pitchFamily="49" charset="-122"/>
                <a:ea typeface="楷体" pitchFamily="49" charset="-122"/>
              </a:rPr>
              <a:t>将调用命令传送给守护进程</a:t>
            </a:r>
            <a:r>
              <a:rPr lang="en-US" altLang="zh-CN" sz="1600" dirty="0" err="1" smtClean="0">
                <a:solidFill>
                  <a:schemeClr val="tx2"/>
                </a:solidFill>
                <a:latin typeface="楷体" pitchFamily="49" charset="-122"/>
                <a:ea typeface="楷体" pitchFamily="49" charset="-122"/>
              </a:rPr>
              <a:t>TABDaemon</a:t>
            </a:r>
            <a:r>
              <a:rPr lang="zh-CN" altLang="en-US" sz="1600" dirty="0" smtClean="0">
                <a:solidFill>
                  <a:schemeClr val="tx2"/>
                </a:solidFill>
                <a:latin typeface="楷体" pitchFamily="49" charset="-122"/>
                <a:ea typeface="楷体" pitchFamily="49" charset="-122"/>
              </a:rPr>
              <a:t>，再由</a:t>
            </a:r>
            <a:r>
              <a:rPr lang="en-US" altLang="zh-CN" sz="1600" dirty="0" err="1" smtClean="0">
                <a:solidFill>
                  <a:schemeClr val="tx2"/>
                </a:solidFill>
                <a:latin typeface="楷体" pitchFamily="49" charset="-122"/>
                <a:ea typeface="楷体" pitchFamily="49" charset="-122"/>
              </a:rPr>
              <a:t>TABDaemon</a:t>
            </a:r>
            <a:r>
              <a:rPr lang="zh-CN" altLang="en-US" sz="1600" dirty="0">
                <a:solidFill>
                  <a:schemeClr val="tx2"/>
                </a:solidFill>
                <a:latin typeface="楷体" pitchFamily="49" charset="-122"/>
                <a:ea typeface="楷体" pitchFamily="49" charset="-122"/>
              </a:rPr>
              <a:t>将命令进一步</a:t>
            </a:r>
            <a:r>
              <a:rPr lang="zh-CN" altLang="en-US" sz="1600" dirty="0" smtClean="0">
                <a:solidFill>
                  <a:schemeClr val="tx2"/>
                </a:solidFill>
                <a:latin typeface="楷体" pitchFamily="49" charset="-122"/>
                <a:ea typeface="楷体" pitchFamily="49" charset="-122"/>
              </a:rPr>
              <a:t>传递给安全世界的</a:t>
            </a:r>
            <a:r>
              <a:rPr lang="en-US" altLang="zh-CN" sz="1600" dirty="0" smtClean="0">
                <a:solidFill>
                  <a:schemeClr val="tx2"/>
                </a:solidFill>
                <a:latin typeface="楷体" pitchFamily="49" charset="-122"/>
                <a:ea typeface="楷体" pitchFamily="49" charset="-122"/>
              </a:rPr>
              <a:t>STPM_TA</a:t>
            </a:r>
            <a:r>
              <a:rPr lang="zh-CN" altLang="en-US" sz="1600" dirty="0" smtClean="0">
                <a:solidFill>
                  <a:schemeClr val="tx2"/>
                </a:solidFill>
                <a:latin typeface="楷体" pitchFamily="49" charset="-122"/>
                <a:ea typeface="楷体" pitchFamily="49" charset="-122"/>
              </a:rPr>
              <a:t>。</a:t>
            </a:r>
          </a:p>
        </p:txBody>
      </p:sp>
      <p:grpSp>
        <p:nvGrpSpPr>
          <p:cNvPr id="2" name="组合 1"/>
          <p:cNvGrpSpPr/>
          <p:nvPr/>
        </p:nvGrpSpPr>
        <p:grpSpPr>
          <a:xfrm>
            <a:off x="4813295" y="1050573"/>
            <a:ext cx="3816424" cy="507831"/>
            <a:chOff x="5205873" y="1988840"/>
            <a:chExt cx="3182551" cy="507831"/>
          </a:xfrm>
        </p:grpSpPr>
        <p:sp>
          <p:nvSpPr>
            <p:cNvPr id="14" name="TextBox 47"/>
            <p:cNvSpPr txBox="1"/>
            <p:nvPr/>
          </p:nvSpPr>
          <p:spPr>
            <a:xfrm>
              <a:off x="5205873" y="1988840"/>
              <a:ext cx="390507" cy="507831"/>
            </a:xfrm>
            <a:prstGeom prst="rect">
              <a:avLst/>
            </a:prstGeom>
            <a:solidFill>
              <a:schemeClr val="accent4">
                <a:lumMod val="50000"/>
                <a:lumOff val="50000"/>
              </a:schemeClr>
            </a:solidFill>
          </p:spPr>
          <p:txBody>
            <a:bodyPr wrap="square" lIns="180000" rtlCol="0">
              <a:spAutoFit/>
            </a:bodyPr>
            <a:lstStyle/>
            <a:p>
              <a:pPr marL="285750" indent="-285750" algn="ctr">
                <a:lnSpc>
                  <a:spcPct val="150000"/>
                </a:lnSpc>
                <a:buFont typeface="Wingdings" panose="05000000000000000000" pitchFamily="2" charset="2"/>
                <a:buChar char="Ø"/>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 </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13" name="矩形 12"/>
            <p:cNvSpPr/>
            <p:nvPr/>
          </p:nvSpPr>
          <p:spPr>
            <a:xfrm>
              <a:off x="5558318" y="1991081"/>
              <a:ext cx="2830106" cy="5055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smtClean="0">
                  <a:latin typeface="微软雅黑" panose="020B0503020204020204" pitchFamily="34" charset="-122"/>
                  <a:ea typeface="微软雅黑" panose="020B0503020204020204" pitchFamily="34" charset="-122"/>
                </a:rPr>
                <a:t>  可信</a:t>
              </a:r>
              <a:r>
                <a:rPr lang="zh-CN" altLang="en-US" dirty="0">
                  <a:latin typeface="微软雅黑" panose="020B0503020204020204" pitchFamily="34" charset="-122"/>
                  <a:ea typeface="微软雅黑" panose="020B0503020204020204" pitchFamily="34" charset="-122"/>
                </a:rPr>
                <a:t>软件</a:t>
              </a:r>
              <a:r>
                <a:rPr lang="zh-CN" altLang="en-US" dirty="0" smtClean="0">
                  <a:latin typeface="微软雅黑" panose="020B0503020204020204" pitchFamily="34" charset="-122"/>
                  <a:ea typeface="微软雅黑" panose="020B0503020204020204" pitchFamily="34" charset="-122"/>
                </a:rPr>
                <a:t>栈（</a:t>
              </a:r>
              <a:r>
                <a:rPr lang="en-US" altLang="zh-CN" dirty="0" smtClean="0">
                  <a:latin typeface="微软雅黑" panose="020B0503020204020204" pitchFamily="34" charset="-122"/>
                  <a:ea typeface="微软雅黑" panose="020B0503020204020204" pitchFamily="34" charset="-122"/>
                </a:rPr>
                <a:t>TSS</a:t>
              </a:r>
              <a:r>
                <a:rPr lang="zh-CN" altLang="en-US" dirty="0" smtClean="0">
                  <a:latin typeface="微软雅黑" panose="020B0503020204020204" pitchFamily="34" charset="-122"/>
                  <a:ea typeface="微软雅黑" panose="020B0503020204020204" pitchFamily="34" charset="-122"/>
                </a:rPr>
                <a:t>）模块</a:t>
              </a:r>
              <a:endParaRPr lang="en-US" altLang="zh-CN" dirty="0">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cstate="print"/>
          <a:stretch>
            <a:fillRect/>
          </a:stretch>
        </p:blipFill>
        <p:spPr>
          <a:xfrm>
            <a:off x="23495" y="1275715"/>
            <a:ext cx="4687570" cy="5365115"/>
          </a:xfrm>
          <a:prstGeom prst="rect">
            <a:avLst/>
          </a:prstGeom>
        </p:spPr>
      </p:pic>
      <p:sp>
        <p:nvSpPr>
          <p:cNvPr id="11" name="文本框 3"/>
          <p:cNvSpPr txBox="1">
            <a:spLocks noChangeArrowheads="1"/>
          </p:cNvSpPr>
          <p:nvPr/>
        </p:nvSpPr>
        <p:spPr bwMode="auto">
          <a:xfrm>
            <a:off x="4813935" y="3636645"/>
            <a:ext cx="3947795" cy="2733040"/>
          </a:xfrm>
          <a:prstGeom prst="roundRect">
            <a:avLst/>
          </a:prstGeom>
          <a:noFill/>
          <a:ln w="9525" algn="ctr">
            <a:solidFill>
              <a:srgbClr val="FF0000"/>
            </a:solidFill>
            <a:round/>
          </a:ln>
          <a:effectLst>
            <a:glow rad="228600">
              <a:srgbClr val="FFD5D5">
                <a:alpha val="40000"/>
              </a:srgbClr>
            </a:glow>
          </a:effectLst>
        </p:spPr>
        <p:txBody>
          <a:bodyPr wrap="square" lIns="180000" rIns="180000" anchor="ctr" anchorCtr="0">
            <a:noAutofit/>
          </a:bodyPr>
          <a:lstStyle>
            <a:defPPr>
              <a:defRPr lang="zh-CN"/>
            </a:defPPr>
            <a:lvl1pPr algn="just" fontAlgn="auto">
              <a:lnSpc>
                <a:spcPct val="150000"/>
              </a:lnSpc>
              <a:spcBef>
                <a:spcPts val="0"/>
              </a:spcBef>
              <a:spcAft>
                <a:spcPts val="0"/>
              </a:spcAft>
              <a:defRPr sz="1600" kern="0">
                <a:solidFill>
                  <a:srgbClr val="45A2A9"/>
                </a:solidFill>
                <a:ea typeface="微软雅黑" panose="020B0503020204020204" pitchFamily="34" charset="-122"/>
              </a:defRPr>
            </a:lvl1pPr>
          </a:lstStyle>
          <a:p>
            <a:r>
              <a:rPr lang="zh-CN" altLang="en-US" dirty="0">
                <a:solidFill>
                  <a:srgbClr val="FF0000"/>
                </a:solidFill>
                <a:latin typeface="楷体" pitchFamily="49" charset="-122"/>
                <a:ea typeface="楷体" pitchFamily="49" charset="-122"/>
              </a:rPr>
              <a:t>主要工作</a:t>
            </a:r>
            <a:r>
              <a:rPr lang="zh-CN" altLang="en-US" dirty="0" smtClean="0">
                <a:solidFill>
                  <a:srgbClr val="FF0000"/>
                </a:solidFill>
                <a:latin typeface="楷体" pitchFamily="49" charset="-122"/>
                <a:ea typeface="楷体" pitchFamily="49" charset="-122"/>
              </a:rPr>
              <a:t>：</a:t>
            </a:r>
          </a:p>
          <a:p>
            <a:pPr marL="285750" indent="-285750">
              <a:buFont typeface="Wingdings" panose="05000000000000000000" pitchFamily="2" charset="2"/>
              <a:buChar char="l"/>
            </a:pPr>
            <a:r>
              <a:rPr lang="zh-CN" altLang="en-US" dirty="0" smtClean="0">
                <a:solidFill>
                  <a:srgbClr val="FF0000"/>
                </a:solidFill>
                <a:latin typeface="楷体" pitchFamily="49" charset="-122"/>
                <a:ea typeface="楷体" pitchFamily="49" charset="-122"/>
              </a:rPr>
              <a:t>在</a:t>
            </a:r>
            <a:r>
              <a:rPr lang="en-US" altLang="zh-CN" dirty="0" smtClean="0">
                <a:solidFill>
                  <a:srgbClr val="FF0000"/>
                </a:solidFill>
                <a:latin typeface="楷体" pitchFamily="49" charset="-122"/>
                <a:ea typeface="楷体" pitchFamily="49" charset="-122"/>
              </a:rPr>
              <a:t>ARM</a:t>
            </a:r>
            <a:r>
              <a:rPr lang="zh-CN" altLang="en-US" dirty="0" smtClean="0">
                <a:solidFill>
                  <a:srgbClr val="FF0000"/>
                </a:solidFill>
                <a:latin typeface="楷体" pitchFamily="49" charset="-122"/>
                <a:ea typeface="楷体" pitchFamily="49" charset="-122"/>
              </a:rPr>
              <a:t>架构下重新编译</a:t>
            </a:r>
            <a:r>
              <a:rPr lang="en-US" altLang="zh-CN" dirty="0" smtClean="0">
                <a:solidFill>
                  <a:srgbClr val="FF0000"/>
                </a:solidFill>
                <a:latin typeface="楷体" pitchFamily="49" charset="-122"/>
                <a:ea typeface="楷体" pitchFamily="49" charset="-122"/>
              </a:rPr>
              <a:t>TSS2.0</a:t>
            </a:r>
            <a:r>
              <a:rPr lang="zh-CN" altLang="en-US" dirty="0" smtClean="0">
                <a:solidFill>
                  <a:srgbClr val="FF0000"/>
                </a:solidFill>
                <a:latin typeface="楷体" pitchFamily="49" charset="-122"/>
                <a:ea typeface="楷体" pitchFamily="49" charset="-122"/>
              </a:rPr>
              <a:t>及</a:t>
            </a:r>
            <a:r>
              <a:rPr lang="en-US" altLang="zh-CN" dirty="0" err="1" smtClean="0">
                <a:solidFill>
                  <a:srgbClr val="FF0000"/>
                </a:solidFill>
                <a:latin typeface="楷体" pitchFamily="49" charset="-122"/>
                <a:ea typeface="楷体" pitchFamily="49" charset="-122"/>
              </a:rPr>
              <a:t>TABDaemon</a:t>
            </a:r>
            <a:r>
              <a:rPr lang="zh-CN" altLang="en-US" dirty="0" smtClean="0">
                <a:solidFill>
                  <a:srgbClr val="FF0000"/>
                </a:solidFill>
                <a:latin typeface="楷体" pitchFamily="49" charset="-122"/>
                <a:ea typeface="楷体" pitchFamily="49" charset="-122"/>
              </a:rPr>
              <a:t>。</a:t>
            </a:r>
          </a:p>
          <a:p>
            <a:pPr marL="285750" indent="-285750">
              <a:buFont typeface="Wingdings" panose="05000000000000000000" pitchFamily="2" charset="2"/>
              <a:buChar char="l"/>
            </a:pPr>
            <a:r>
              <a:rPr lang="zh-CN" altLang="en-US" dirty="0" smtClean="0">
                <a:solidFill>
                  <a:srgbClr val="FF0000"/>
                </a:solidFill>
                <a:latin typeface="楷体" pitchFamily="49" charset="-122"/>
                <a:ea typeface="楷体" pitchFamily="49" charset="-122"/>
              </a:rPr>
              <a:t>根据编译时所报错误，向实验环境中添加依赖库。</a:t>
            </a:r>
          </a:p>
          <a:p>
            <a:pPr marL="285750" indent="-285750">
              <a:buFont typeface="Wingdings" panose="05000000000000000000" pitchFamily="2" charset="2"/>
              <a:buChar char="l"/>
            </a:pPr>
            <a:r>
              <a:rPr lang="zh-CN" altLang="en-US" dirty="0" smtClean="0">
                <a:solidFill>
                  <a:srgbClr val="FF0000"/>
                </a:solidFill>
                <a:latin typeface="楷体" pitchFamily="49" charset="-122"/>
                <a:ea typeface="楷体" pitchFamily="49" charset="-122"/>
              </a:rPr>
              <a:t>分别修改</a:t>
            </a:r>
            <a:r>
              <a:rPr lang="en-US" altLang="zh-CN" dirty="0" err="1" smtClean="0">
                <a:solidFill>
                  <a:srgbClr val="FF0000"/>
                </a:solidFill>
                <a:latin typeface="楷体" pitchFamily="49" charset="-122"/>
                <a:ea typeface="楷体" pitchFamily="49" charset="-122"/>
              </a:rPr>
              <a:t>TABDaemon</a:t>
            </a:r>
            <a:r>
              <a:rPr lang="zh-CN" altLang="en-US" dirty="0" smtClean="0">
                <a:solidFill>
                  <a:srgbClr val="FF0000"/>
                </a:solidFill>
                <a:latin typeface="楷体" pitchFamily="49" charset="-122"/>
                <a:ea typeface="楷体" pitchFamily="49" charset="-122"/>
              </a:rPr>
              <a:t>与</a:t>
            </a:r>
            <a:r>
              <a:rPr lang="en-US" altLang="zh-CN" dirty="0" smtClean="0">
                <a:solidFill>
                  <a:srgbClr val="FF0000"/>
                </a:solidFill>
                <a:latin typeface="楷体" pitchFamily="49" charset="-122"/>
                <a:ea typeface="楷体" pitchFamily="49" charset="-122"/>
              </a:rPr>
              <a:t>TSS2.0</a:t>
            </a:r>
            <a:r>
              <a:rPr lang="zh-CN" altLang="en-US" dirty="0" smtClean="0">
                <a:solidFill>
                  <a:srgbClr val="FF0000"/>
                </a:solidFill>
                <a:latin typeface="楷体" pitchFamily="49" charset="-122"/>
                <a:ea typeface="楷体" pitchFamily="49" charset="-122"/>
              </a:rPr>
              <a:t>、</a:t>
            </a:r>
            <a:r>
              <a:rPr lang="en-US" altLang="zh-CN" dirty="0" smtClean="0">
                <a:solidFill>
                  <a:srgbClr val="FF0000"/>
                </a:solidFill>
                <a:latin typeface="楷体" pitchFamily="49" charset="-122"/>
                <a:ea typeface="楷体" pitchFamily="49" charset="-122"/>
              </a:rPr>
              <a:t>STPM_TA</a:t>
            </a:r>
            <a:r>
              <a:rPr lang="zh-CN" altLang="en-US" dirty="0" smtClean="0">
                <a:solidFill>
                  <a:srgbClr val="FF0000"/>
                </a:solidFill>
                <a:latin typeface="楷体" pitchFamily="49" charset="-122"/>
                <a:ea typeface="楷体" pitchFamily="49" charset="-122"/>
              </a:rPr>
              <a:t>的通信方式。</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13659" y="250985"/>
            <a:ext cx="7325816" cy="609600"/>
          </a:xfrm>
        </p:spPr>
        <p:txBody>
          <a:bodyPr/>
          <a:lstStyle/>
          <a:p>
            <a:r>
              <a:rPr lang="en-US" altLang="zh-CN" sz="3200" dirty="0" smtClean="0"/>
              <a:t>3.3.3 </a:t>
            </a:r>
            <a:r>
              <a:rPr lang="zh-CN" altLang="en-US" sz="3200" dirty="0"/>
              <a:t>安全存储</a:t>
            </a:r>
          </a:p>
        </p:txBody>
      </p:sp>
      <p:sp>
        <p:nvSpPr>
          <p:cNvPr id="27238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5" name="图片 4"/>
          <p:cNvPicPr>
            <a:picLocks noChangeAspect="1"/>
          </p:cNvPicPr>
          <p:nvPr/>
        </p:nvPicPr>
        <p:blipFill>
          <a:blip r:embed="rId2" cstate="print"/>
          <a:stretch>
            <a:fillRect/>
          </a:stretch>
        </p:blipFill>
        <p:spPr>
          <a:xfrm>
            <a:off x="231140" y="1313180"/>
            <a:ext cx="5333365" cy="5028565"/>
          </a:xfrm>
          <a:prstGeom prst="rect">
            <a:avLst/>
          </a:prstGeom>
        </p:spPr>
      </p:pic>
      <p:sp>
        <p:nvSpPr>
          <p:cNvPr id="8" name="TextBox 10"/>
          <p:cNvSpPr txBox="1"/>
          <p:nvPr/>
        </p:nvSpPr>
        <p:spPr>
          <a:xfrm>
            <a:off x="5564505" y="1175385"/>
            <a:ext cx="3578860" cy="5303520"/>
          </a:xfrm>
          <a:prstGeom prst="rect">
            <a:avLst/>
          </a:prstGeom>
          <a:noFill/>
        </p:spPr>
        <p:txBody>
          <a:bodyPr wrap="square" rtlCol="0">
            <a:spAutoFit/>
          </a:bodyPr>
          <a:lstStyle/>
          <a:p>
            <a:pPr marL="273050" indent="-273050" algn="just">
              <a:lnSpc>
                <a:spcPct val="150000"/>
              </a:lnSpc>
              <a:buFont typeface="Wingdings" panose="05000000000000000000" pitchFamily="2" charset="2"/>
              <a:buChar char="Ø"/>
            </a:pPr>
            <a:r>
              <a:rPr lang="zh-CN" altLang="en-US" sz="2000" dirty="0">
                <a:solidFill>
                  <a:schemeClr val="tx1">
                    <a:lumMod val="85000"/>
                    <a:lumOff val="15000"/>
                  </a:schemeClr>
                </a:solidFill>
                <a:latin typeface="楷体" pitchFamily="49" charset="-122"/>
                <a:ea typeface="楷体" pitchFamily="49" charset="-122"/>
              </a:rPr>
              <a:t>安全存储主要基于两种密钥：安全存储密钥（</a:t>
            </a:r>
            <a:r>
              <a:rPr lang="en-US" altLang="zh-CN" sz="2000" dirty="0">
                <a:solidFill>
                  <a:schemeClr val="tx1">
                    <a:lumMod val="85000"/>
                    <a:lumOff val="15000"/>
                  </a:schemeClr>
                </a:solidFill>
                <a:latin typeface="楷体" pitchFamily="49" charset="-122"/>
                <a:ea typeface="楷体" pitchFamily="49" charset="-122"/>
              </a:rPr>
              <a:t>SSK</a:t>
            </a:r>
            <a:r>
              <a:rPr lang="zh-CN" altLang="en-US" sz="2000" dirty="0">
                <a:solidFill>
                  <a:schemeClr val="tx1">
                    <a:lumMod val="85000"/>
                    <a:lumOff val="15000"/>
                  </a:schemeClr>
                </a:solidFill>
                <a:latin typeface="楷体" pitchFamily="49" charset="-122"/>
                <a:ea typeface="楷体" pitchFamily="49" charset="-122"/>
              </a:rPr>
              <a:t>）和文件加密密钥（</a:t>
            </a:r>
            <a:r>
              <a:rPr lang="en-US" altLang="zh-CN" sz="2000" dirty="0">
                <a:solidFill>
                  <a:schemeClr val="tx1">
                    <a:lumMod val="85000"/>
                    <a:lumOff val="15000"/>
                  </a:schemeClr>
                </a:solidFill>
                <a:latin typeface="楷体" pitchFamily="49" charset="-122"/>
                <a:ea typeface="楷体" pitchFamily="49" charset="-122"/>
              </a:rPr>
              <a:t>FEK</a:t>
            </a:r>
            <a:r>
              <a:rPr lang="zh-CN" altLang="en-US" sz="2000" dirty="0" smtClean="0">
                <a:solidFill>
                  <a:schemeClr val="tx1">
                    <a:lumMod val="85000"/>
                    <a:lumOff val="15000"/>
                  </a:schemeClr>
                </a:solidFill>
                <a:latin typeface="楷体" pitchFamily="49" charset="-122"/>
                <a:ea typeface="楷体" pitchFamily="49" charset="-122"/>
              </a:rPr>
              <a:t>）。</a:t>
            </a:r>
          </a:p>
          <a:p>
            <a:pPr marL="273050" indent="-273050" algn="just">
              <a:lnSpc>
                <a:spcPct val="150000"/>
              </a:lnSpc>
              <a:buFont typeface="Wingdings" panose="05000000000000000000" pitchFamily="2" charset="2"/>
              <a:buChar char="Ø"/>
            </a:pPr>
            <a:r>
              <a:rPr lang="en-US" altLang="zh-CN" sz="2000" dirty="0">
                <a:solidFill>
                  <a:schemeClr val="tx1">
                    <a:lumMod val="85000"/>
                    <a:lumOff val="15000"/>
                  </a:schemeClr>
                </a:solidFill>
                <a:latin typeface="楷体" pitchFamily="49" charset="-122"/>
                <a:ea typeface="楷体" pitchFamily="49" charset="-122"/>
              </a:rPr>
              <a:t>SSK</a:t>
            </a:r>
            <a:r>
              <a:rPr lang="zh-CN" altLang="en-US" sz="2000" dirty="0">
                <a:solidFill>
                  <a:schemeClr val="tx1">
                    <a:lumMod val="85000"/>
                    <a:lumOff val="15000"/>
                  </a:schemeClr>
                </a:solidFill>
                <a:latin typeface="楷体" pitchFamily="49" charset="-122"/>
                <a:ea typeface="楷体" pitchFamily="49" charset="-122"/>
              </a:rPr>
              <a:t>作为根密钥，用来加密</a:t>
            </a:r>
            <a:r>
              <a:rPr lang="en-US" altLang="zh-CN" sz="2000" dirty="0">
                <a:solidFill>
                  <a:schemeClr val="tx1">
                    <a:lumMod val="85000"/>
                    <a:lumOff val="15000"/>
                  </a:schemeClr>
                </a:solidFill>
                <a:latin typeface="楷体" pitchFamily="49" charset="-122"/>
                <a:ea typeface="楷体" pitchFamily="49" charset="-122"/>
              </a:rPr>
              <a:t>FEK</a:t>
            </a:r>
            <a:r>
              <a:rPr lang="zh-CN" altLang="en-US" sz="2000" dirty="0">
                <a:solidFill>
                  <a:schemeClr val="tx1">
                    <a:lumMod val="85000"/>
                    <a:lumOff val="15000"/>
                  </a:schemeClr>
                </a:solidFill>
                <a:latin typeface="楷体" pitchFamily="49" charset="-122"/>
                <a:ea typeface="楷体" pitchFamily="49" charset="-122"/>
              </a:rPr>
              <a:t>，当需要加密存储一个文件（可能是密钥）时</a:t>
            </a:r>
            <a:r>
              <a:rPr lang="zh-CN" altLang="en-US" sz="2000" dirty="0" smtClean="0">
                <a:solidFill>
                  <a:schemeClr val="tx1">
                    <a:lumMod val="85000"/>
                    <a:lumOff val="15000"/>
                  </a:schemeClr>
                </a:solidFill>
                <a:latin typeface="楷体" pitchFamily="49" charset="-122"/>
                <a:ea typeface="楷体" pitchFamily="49" charset="-122"/>
              </a:rPr>
              <a:t>，系统产生</a:t>
            </a:r>
            <a:r>
              <a:rPr lang="zh-CN" altLang="en-US" sz="2000" dirty="0">
                <a:solidFill>
                  <a:schemeClr val="tx1">
                    <a:lumMod val="85000"/>
                    <a:lumOff val="15000"/>
                  </a:schemeClr>
                </a:solidFill>
                <a:latin typeface="楷体" pitchFamily="49" charset="-122"/>
                <a:ea typeface="楷体" pitchFamily="49" charset="-122"/>
              </a:rPr>
              <a:t>一个对称密钥</a:t>
            </a:r>
            <a:r>
              <a:rPr lang="en-US" altLang="zh-CN" sz="2000" dirty="0">
                <a:solidFill>
                  <a:schemeClr val="tx1">
                    <a:lumMod val="85000"/>
                    <a:lumOff val="15000"/>
                  </a:schemeClr>
                </a:solidFill>
                <a:latin typeface="楷体" pitchFamily="49" charset="-122"/>
                <a:ea typeface="楷体" pitchFamily="49" charset="-122"/>
              </a:rPr>
              <a:t>FEK</a:t>
            </a:r>
            <a:r>
              <a:rPr lang="zh-CN" altLang="en-US" sz="2000" dirty="0">
                <a:solidFill>
                  <a:schemeClr val="tx1">
                    <a:lumMod val="85000"/>
                    <a:lumOff val="15000"/>
                  </a:schemeClr>
                </a:solidFill>
                <a:latin typeface="楷体" pitchFamily="49" charset="-122"/>
                <a:ea typeface="楷体" pitchFamily="49" charset="-122"/>
              </a:rPr>
              <a:t>，利用该密钥对文件进行加密，需对文件进行加解密时先用</a:t>
            </a:r>
            <a:r>
              <a:rPr lang="en-US" altLang="zh-CN" sz="2000" dirty="0">
                <a:solidFill>
                  <a:schemeClr val="tx1">
                    <a:lumMod val="85000"/>
                    <a:lumOff val="15000"/>
                  </a:schemeClr>
                </a:solidFill>
                <a:latin typeface="楷体" pitchFamily="49" charset="-122"/>
                <a:ea typeface="楷体" pitchFamily="49" charset="-122"/>
              </a:rPr>
              <a:t>SSK</a:t>
            </a:r>
            <a:r>
              <a:rPr lang="zh-CN" altLang="en-US" sz="2000" dirty="0">
                <a:solidFill>
                  <a:schemeClr val="tx1">
                    <a:lumMod val="85000"/>
                    <a:lumOff val="15000"/>
                  </a:schemeClr>
                </a:solidFill>
                <a:latin typeface="楷体" pitchFamily="49" charset="-122"/>
                <a:ea typeface="楷体" pitchFamily="49" charset="-122"/>
              </a:rPr>
              <a:t>解密</a:t>
            </a:r>
            <a:r>
              <a:rPr lang="en-US" altLang="zh-CN" sz="2000" dirty="0">
                <a:solidFill>
                  <a:schemeClr val="tx1">
                    <a:lumMod val="85000"/>
                    <a:lumOff val="15000"/>
                  </a:schemeClr>
                </a:solidFill>
                <a:latin typeface="楷体" pitchFamily="49" charset="-122"/>
                <a:ea typeface="楷体" pitchFamily="49" charset="-122"/>
              </a:rPr>
              <a:t>FEK</a:t>
            </a:r>
            <a:r>
              <a:rPr lang="zh-CN" altLang="en-US" sz="2000" dirty="0">
                <a:solidFill>
                  <a:schemeClr val="tx1">
                    <a:lumMod val="85000"/>
                    <a:lumOff val="15000"/>
                  </a:schemeClr>
                </a:solidFill>
                <a:latin typeface="楷体" pitchFamily="49" charset="-122"/>
                <a:ea typeface="楷体" pitchFamily="49" charset="-122"/>
              </a:rPr>
              <a:t>，再用</a:t>
            </a:r>
            <a:r>
              <a:rPr lang="en-US" altLang="zh-CN" sz="2000" dirty="0">
                <a:solidFill>
                  <a:schemeClr val="tx1">
                    <a:lumMod val="85000"/>
                    <a:lumOff val="15000"/>
                  </a:schemeClr>
                </a:solidFill>
                <a:latin typeface="楷体" pitchFamily="49" charset="-122"/>
                <a:ea typeface="楷体" pitchFamily="49" charset="-122"/>
              </a:rPr>
              <a:t>FEK</a:t>
            </a:r>
            <a:r>
              <a:rPr lang="zh-CN" altLang="en-US" sz="2000" dirty="0">
                <a:solidFill>
                  <a:schemeClr val="tx1">
                    <a:lumMod val="85000"/>
                    <a:lumOff val="15000"/>
                  </a:schemeClr>
                </a:solidFill>
                <a:latin typeface="楷体" pitchFamily="49" charset="-122"/>
                <a:ea typeface="楷体" pitchFamily="49" charset="-122"/>
              </a:rPr>
              <a:t>对数据进行</a:t>
            </a:r>
            <a:r>
              <a:rPr lang="zh-CN" altLang="en-US" sz="2000" dirty="0" smtClean="0">
                <a:solidFill>
                  <a:schemeClr val="tx1">
                    <a:lumMod val="85000"/>
                    <a:lumOff val="15000"/>
                  </a:schemeClr>
                </a:solidFill>
                <a:latin typeface="楷体" pitchFamily="49" charset="-122"/>
                <a:ea typeface="楷体" pitchFamily="49" charset="-122"/>
              </a:rPr>
              <a:t>解密。</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917522" y="1268760"/>
            <a:ext cx="3353376" cy="2503183"/>
            <a:chOff x="897441" y="1340768"/>
            <a:chExt cx="3353376" cy="2503183"/>
          </a:xfrm>
        </p:grpSpPr>
        <p:sp>
          <p:nvSpPr>
            <p:cNvPr id="24" name="任意多边形 23"/>
            <p:cNvSpPr/>
            <p:nvPr/>
          </p:nvSpPr>
          <p:spPr>
            <a:xfrm>
              <a:off x="897441" y="1340768"/>
              <a:ext cx="3353375" cy="2503183"/>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chemeClr val="accent2">
                <a:lumMod val="60000"/>
                <a:lumOff val="40000"/>
              </a:schemeClr>
            </a:soli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spcFirstLastPara="0" vert="horz" wrap="square" lIns="91392" tIns="91392" rIns="91392" bIns="91392" numCol="1" spcCol="1270" anchor="ctr" anchorCtr="0">
              <a:noAutofit/>
            </a:bodyPr>
            <a:lstStyle/>
            <a:p>
              <a:pPr algn="ctr" defTabSz="1066165">
                <a:lnSpc>
                  <a:spcPct val="90000"/>
                </a:lnSpc>
                <a:spcAft>
                  <a:spcPct val="35000"/>
                </a:spcAft>
              </a:pPr>
              <a:endParaRPr lang="en-US" sz="2400" dirty="0">
                <a:solidFill>
                  <a:srgbClr val="FFFFFF"/>
                </a:solidFill>
                <a:latin typeface="Segoe UI" panose="020B0502040204020203"/>
              </a:endParaRPr>
            </a:p>
          </p:txBody>
        </p:sp>
        <p:grpSp>
          <p:nvGrpSpPr>
            <p:cNvPr id="26" name="组合 25"/>
            <p:cNvGrpSpPr/>
            <p:nvPr/>
          </p:nvGrpSpPr>
          <p:grpSpPr>
            <a:xfrm>
              <a:off x="897441" y="1467687"/>
              <a:ext cx="3353376" cy="453457"/>
              <a:chOff x="841001" y="1610728"/>
              <a:chExt cx="3330370" cy="337420"/>
            </a:xfrm>
          </p:grpSpPr>
          <p:sp>
            <p:nvSpPr>
              <p:cNvPr id="32" name="矩形 31"/>
              <p:cNvSpPr/>
              <p:nvPr/>
            </p:nvSpPr>
            <p:spPr>
              <a:xfrm>
                <a:off x="841002" y="1628801"/>
                <a:ext cx="3330369" cy="319263"/>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TextBox 6"/>
              <p:cNvSpPr txBox="1"/>
              <p:nvPr/>
            </p:nvSpPr>
            <p:spPr>
              <a:xfrm>
                <a:off x="841001" y="1610728"/>
                <a:ext cx="3330370" cy="337420"/>
              </a:xfrm>
              <a:prstGeom prst="rect">
                <a:avLst/>
              </a:prstGeom>
              <a:noFill/>
            </p:spPr>
            <p:txBody>
              <a:bodyPr wrap="square" rtlCol="0">
                <a:spAutoFit/>
              </a:bodyPr>
              <a:lstStyle/>
              <a:p>
                <a:pPr algn="ctr">
                  <a:lnSpc>
                    <a:spcPct val="130000"/>
                  </a:lnSpc>
                </a:pP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rPr>
                  <a:t>SSK</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1" name="TextBox 6"/>
            <p:cNvSpPr txBox="1"/>
            <p:nvPr/>
          </p:nvSpPr>
          <p:spPr>
            <a:xfrm>
              <a:off x="969947" y="1975008"/>
              <a:ext cx="3208363" cy="1783080"/>
            </a:xfrm>
            <a:prstGeom prst="rect">
              <a:avLst/>
            </a:prstGeom>
            <a:noFill/>
          </p:spPr>
          <p:txBody>
            <a:bodyPr wrap="square" rtlCol="0">
              <a:spAutoFit/>
            </a:bodyPr>
            <a:lstStyle/>
            <a:p>
              <a:pPr marL="273050" indent="-273050">
                <a:lnSpc>
                  <a:spcPct val="150000"/>
                </a:lnSpc>
                <a:buFont typeface="Wingdings" panose="05000000000000000000" pitchFamily="2" charset="2"/>
                <a:buChar char="Ø"/>
                <a:defRPr/>
              </a:pPr>
              <a:r>
                <a:rPr lang="zh-CN" altLang="en-US" sz="2000" dirty="0">
                  <a:solidFill>
                    <a:schemeClr val="bg1"/>
                  </a:solidFill>
                  <a:latin typeface="微软雅黑" panose="020B0503020204020204" pitchFamily="34" charset="-122"/>
                  <a:ea typeface="微软雅黑" panose="020B0503020204020204" pitchFamily="34" charset="-122"/>
                </a:rPr>
                <a:t>是设备唯一密钥</a:t>
              </a:r>
            </a:p>
            <a:p>
              <a:pPr marL="273050" indent="-273050">
                <a:lnSpc>
                  <a:spcPct val="150000"/>
                </a:lnSpc>
                <a:buFont typeface="Wingdings" panose="05000000000000000000" pitchFamily="2" charset="2"/>
                <a:buChar char="Ø"/>
                <a:defRPr/>
              </a:pPr>
              <a:r>
                <a:rPr lang="zh-CN" altLang="en-US" sz="1800" dirty="0">
                  <a:solidFill>
                    <a:schemeClr val="bg1"/>
                  </a:solidFill>
                  <a:latin typeface="微软雅黑" panose="020B0503020204020204" pitchFamily="34" charset="-122"/>
                  <a:ea typeface="微软雅黑" panose="020B0503020204020204" pitchFamily="34" charset="-122"/>
                </a:rPr>
                <a:t>用来加密</a:t>
              </a:r>
              <a:r>
                <a:rPr lang="en-US" altLang="zh-CN" sz="1800" dirty="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解密</a:t>
              </a:r>
              <a:r>
                <a:rPr lang="en-US" altLang="zh-CN" sz="1800" dirty="0">
                  <a:solidFill>
                    <a:schemeClr val="bg1"/>
                  </a:solidFill>
                  <a:latin typeface="微软雅黑" panose="020B0503020204020204" pitchFamily="34" charset="-122"/>
                  <a:ea typeface="微软雅黑" panose="020B0503020204020204" pitchFamily="34" charset="-122"/>
                </a:rPr>
                <a:t>FEK</a:t>
              </a:r>
            </a:p>
            <a:p>
              <a:pPr marL="273050" indent="-273050">
                <a:lnSpc>
                  <a:spcPct val="150000"/>
                </a:lnSpc>
                <a:buFont typeface="Wingdings" panose="05000000000000000000" pitchFamily="2" charset="2"/>
                <a:buChar char="Ø"/>
                <a:defRPr/>
              </a:pPr>
              <a:r>
                <a:rPr lang="zh-CN" altLang="en-US" sz="1800" dirty="0">
                  <a:solidFill>
                    <a:schemeClr val="bg1"/>
                  </a:solidFill>
                  <a:latin typeface="微软雅黑" panose="020B0503020204020204" pitchFamily="34" charset="-122"/>
                  <a:ea typeface="微软雅黑" panose="020B0503020204020204" pitchFamily="34" charset="-122"/>
                </a:rPr>
                <a:t>在系统加电时生成并存储在安全区域</a:t>
              </a:r>
            </a:p>
          </p:txBody>
        </p:sp>
      </p:grpSp>
      <p:grpSp>
        <p:nvGrpSpPr>
          <p:cNvPr id="4" name="组合 3"/>
          <p:cNvGrpSpPr/>
          <p:nvPr/>
        </p:nvGrpSpPr>
        <p:grpSpPr>
          <a:xfrm>
            <a:off x="4788024" y="1268760"/>
            <a:ext cx="3353377" cy="2503182"/>
            <a:chOff x="4541881" y="1340770"/>
            <a:chExt cx="3353377" cy="2503182"/>
          </a:xfrm>
        </p:grpSpPr>
        <p:sp>
          <p:nvSpPr>
            <p:cNvPr id="39" name="任意多边形 38"/>
            <p:cNvSpPr/>
            <p:nvPr/>
          </p:nvSpPr>
          <p:spPr>
            <a:xfrm>
              <a:off x="4541883" y="1340770"/>
              <a:ext cx="3353375" cy="2503182"/>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6699FF"/>
            </a:solidFill>
          </p:spPr>
          <p:style>
            <a:lnRef idx="1">
              <a:schemeClr val="accent5"/>
            </a:lnRef>
            <a:fillRef idx="3">
              <a:schemeClr val="accent5"/>
            </a:fillRef>
            <a:effectRef idx="2">
              <a:schemeClr val="accent5"/>
            </a:effectRef>
            <a:fontRef idx="minor">
              <a:schemeClr val="lt1"/>
            </a:fontRef>
          </p:style>
          <p:txBody>
            <a:bodyPr spcFirstLastPara="0" vert="horz" wrap="square" lIns="91392" tIns="91392" rIns="91392" bIns="91392" numCol="1" spcCol="1270" anchor="ctr" anchorCtr="0">
              <a:noAutofit/>
            </a:bodyPr>
            <a:lstStyle/>
            <a:p>
              <a:pPr algn="ctr" defTabSz="1066165">
                <a:lnSpc>
                  <a:spcPct val="90000"/>
                </a:lnSpc>
                <a:spcAft>
                  <a:spcPct val="35000"/>
                </a:spcAft>
              </a:pPr>
              <a:endParaRPr lang="en-US" sz="2400" dirty="0">
                <a:solidFill>
                  <a:srgbClr val="FFFFFF"/>
                </a:solidFill>
                <a:latin typeface="Segoe UI" panose="020B0502040204020203"/>
              </a:endParaRPr>
            </a:p>
          </p:txBody>
        </p:sp>
        <p:grpSp>
          <p:nvGrpSpPr>
            <p:cNvPr id="40" name="组合 39"/>
            <p:cNvGrpSpPr/>
            <p:nvPr/>
          </p:nvGrpSpPr>
          <p:grpSpPr>
            <a:xfrm>
              <a:off x="4541881" y="1467686"/>
              <a:ext cx="3353377" cy="453457"/>
              <a:chOff x="841000" y="1610727"/>
              <a:chExt cx="3330371" cy="337420"/>
            </a:xfrm>
          </p:grpSpPr>
          <p:sp>
            <p:nvSpPr>
              <p:cNvPr id="42" name="矩形 41"/>
              <p:cNvSpPr/>
              <p:nvPr/>
            </p:nvSpPr>
            <p:spPr>
              <a:xfrm>
                <a:off x="841000" y="1628801"/>
                <a:ext cx="3330371" cy="319263"/>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TextBox 6"/>
              <p:cNvSpPr txBox="1"/>
              <p:nvPr/>
            </p:nvSpPr>
            <p:spPr>
              <a:xfrm>
                <a:off x="841000" y="1610727"/>
                <a:ext cx="3330371" cy="337420"/>
              </a:xfrm>
              <a:prstGeom prst="rect">
                <a:avLst/>
              </a:prstGeom>
              <a:noFill/>
            </p:spPr>
            <p:txBody>
              <a:bodyPr wrap="square" rtlCol="0">
                <a:spAutoFit/>
              </a:bodyPr>
              <a:lstStyle/>
              <a:p>
                <a:pPr algn="ctr">
                  <a:lnSpc>
                    <a:spcPct val="130000"/>
                  </a:lnSpc>
                </a:pP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rPr>
                  <a:t>FEK</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1" name="TextBox 6"/>
            <p:cNvSpPr txBox="1"/>
            <p:nvPr/>
          </p:nvSpPr>
          <p:spPr>
            <a:xfrm>
              <a:off x="4614390" y="1975009"/>
              <a:ext cx="3208363" cy="1783080"/>
            </a:xfrm>
            <a:prstGeom prst="rect">
              <a:avLst/>
            </a:prstGeom>
            <a:noFill/>
          </p:spPr>
          <p:txBody>
            <a:bodyPr wrap="square" rtlCol="0">
              <a:spAutoFit/>
            </a:bodyPr>
            <a:lstStyle/>
            <a:p>
              <a:pPr marL="273050" indent="-273050">
                <a:lnSpc>
                  <a:spcPct val="150000"/>
                </a:lnSpc>
                <a:buFont typeface="Wingdings" panose="05000000000000000000" pitchFamily="2" charset="2"/>
                <a:buChar char="Ø"/>
                <a:defRPr/>
              </a:pPr>
              <a:r>
                <a:rPr lang="zh-CN" altLang="en-US" sz="1800" dirty="0">
                  <a:solidFill>
                    <a:schemeClr val="bg1"/>
                  </a:solidFill>
                  <a:latin typeface="微软雅黑" panose="020B0503020204020204" pitchFamily="34" charset="-122"/>
                  <a:ea typeface="微软雅黑" panose="020B0503020204020204" pitchFamily="34" charset="-122"/>
                </a:rPr>
                <a:t>每个文件对应一个</a:t>
              </a:r>
              <a:r>
                <a:rPr lang="en-US" altLang="zh-CN" sz="1800" dirty="0">
                  <a:solidFill>
                    <a:schemeClr val="bg1"/>
                  </a:solidFill>
                  <a:latin typeface="微软雅黑" panose="020B0503020204020204" pitchFamily="34" charset="-122"/>
                  <a:ea typeface="微软雅黑" panose="020B0503020204020204" pitchFamily="34" charset="-122"/>
                </a:rPr>
                <a:t>FEK</a:t>
              </a:r>
            </a:p>
            <a:p>
              <a:pPr marL="273050" indent="-273050">
                <a:lnSpc>
                  <a:spcPct val="150000"/>
                </a:lnSpc>
                <a:buFont typeface="Wingdings" panose="05000000000000000000" pitchFamily="2" charset="2"/>
                <a:buChar char="Ø"/>
                <a:defRPr/>
              </a:pPr>
              <a:r>
                <a:rPr lang="zh-CN" altLang="en-US" sz="1800" dirty="0">
                  <a:solidFill>
                    <a:schemeClr val="bg1"/>
                  </a:solidFill>
                  <a:latin typeface="微软雅黑" panose="020B0503020204020204" pitchFamily="34" charset="-122"/>
                  <a:ea typeface="微软雅黑" panose="020B0503020204020204" pitchFamily="34" charset="-122"/>
                </a:rPr>
                <a:t>用来加密</a:t>
              </a:r>
              <a:r>
                <a:rPr lang="en-US" altLang="zh-CN" sz="1800" dirty="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解密</a:t>
              </a:r>
              <a:r>
                <a:rPr lang="en-US" altLang="zh-CN" sz="1800" dirty="0">
                  <a:solidFill>
                    <a:schemeClr val="bg1"/>
                  </a:solidFill>
                  <a:latin typeface="微软雅黑" panose="020B0503020204020204" pitchFamily="34" charset="-122"/>
                  <a:ea typeface="微软雅黑" panose="020B0503020204020204" pitchFamily="34" charset="-122"/>
                </a:rPr>
                <a:t>TEE</a:t>
              </a:r>
              <a:r>
                <a:rPr lang="zh-CN" altLang="en-US" sz="2000" dirty="0">
                  <a:solidFill>
                    <a:schemeClr val="bg1"/>
                  </a:solidFill>
                  <a:latin typeface="微软雅黑" panose="020B0503020204020204" pitchFamily="34" charset="-122"/>
                  <a:ea typeface="微软雅黑" panose="020B0503020204020204" pitchFamily="34" charset="-122"/>
                </a:rPr>
                <a:t>文件</a:t>
              </a:r>
            </a:p>
            <a:p>
              <a:pPr marL="273050" indent="-273050">
                <a:lnSpc>
                  <a:spcPct val="150000"/>
                </a:lnSpc>
                <a:buFont typeface="Wingdings" panose="05000000000000000000" pitchFamily="2" charset="2"/>
                <a:buChar char="Ø"/>
                <a:defRPr/>
              </a:pPr>
              <a:r>
                <a:rPr lang="zh-CN" altLang="en-US" sz="1800" dirty="0">
                  <a:solidFill>
                    <a:schemeClr val="bg1"/>
                  </a:solidFill>
                  <a:latin typeface="微软雅黑" panose="020B0503020204020204" pitchFamily="34" charset="-122"/>
                  <a:ea typeface="微软雅黑" panose="020B0503020204020204" pitchFamily="34" charset="-122"/>
                </a:rPr>
                <a:t>在生成新</a:t>
              </a:r>
              <a:r>
                <a:rPr lang="en-US" altLang="zh-CN" sz="1800" dirty="0">
                  <a:solidFill>
                    <a:schemeClr val="bg1"/>
                  </a:solidFill>
                  <a:latin typeface="微软雅黑" panose="020B0503020204020204" pitchFamily="34" charset="-122"/>
                  <a:ea typeface="微软雅黑" panose="020B0503020204020204" pitchFamily="34" charset="-122"/>
                </a:rPr>
                <a:t>TEE</a:t>
              </a:r>
              <a:r>
                <a:rPr lang="zh-CN" altLang="en-US" sz="1800" dirty="0">
                  <a:solidFill>
                    <a:schemeClr val="bg1"/>
                  </a:solidFill>
                  <a:latin typeface="微软雅黑" panose="020B0503020204020204" pitchFamily="34" charset="-122"/>
                  <a:ea typeface="微软雅黑" panose="020B0503020204020204" pitchFamily="34" charset="-122"/>
                </a:rPr>
                <a:t>文件时产生、加密并存储</a:t>
              </a:r>
            </a:p>
          </p:txBody>
        </p:sp>
      </p:grpSp>
      <p:sp>
        <p:nvSpPr>
          <p:cNvPr id="20" name="标题 1"/>
          <p:cNvSpPr txBox="1"/>
          <p:nvPr/>
        </p:nvSpPr>
        <p:spPr>
          <a:xfrm>
            <a:off x="611560" y="298087"/>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smtClean="0"/>
              <a:t>3.3.3 </a:t>
            </a:r>
            <a:r>
              <a:rPr lang="zh-CN" altLang="en-US" sz="3200" kern="0" dirty="0" smtClean="0"/>
              <a:t>安全存储</a:t>
            </a:r>
            <a:endParaRPr lang="zh-CN" altLang="en-US" sz="3200" kern="0" dirty="0"/>
          </a:p>
        </p:txBody>
      </p:sp>
      <p:sp>
        <p:nvSpPr>
          <p:cNvPr id="25" name="圆角矩形 24"/>
          <p:cNvSpPr/>
          <p:nvPr/>
        </p:nvSpPr>
        <p:spPr>
          <a:xfrm>
            <a:off x="848995" y="4673600"/>
            <a:ext cx="7653655" cy="1599565"/>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p>
            <a:pPr algn="just" fontAlgn="auto">
              <a:lnSpc>
                <a:spcPct val="150000"/>
              </a:lnSpc>
              <a:spcBef>
                <a:spcPts val="0"/>
              </a:spcBef>
              <a:spcAft>
                <a:spcPts val="0"/>
              </a:spcAft>
            </a:pPr>
            <a:r>
              <a:rPr lang="en-US" altLang="zh-CN" sz="1800" kern="0" dirty="0">
                <a:solidFill>
                  <a:schemeClr val="tx2"/>
                </a:solidFill>
                <a:latin typeface="楷体" pitchFamily="49" charset="-122"/>
                <a:ea typeface="楷体" pitchFamily="49" charset="-122"/>
              </a:rPr>
              <a:t>SSK=</a:t>
            </a:r>
            <a:r>
              <a:rPr lang="zh-CN" altLang="en-US" sz="1800" kern="0" dirty="0">
                <a:solidFill>
                  <a:schemeClr val="tx2"/>
                </a:solidFill>
                <a:latin typeface="楷体" pitchFamily="49" charset="-122"/>
                <a:ea typeface="楷体" pitchFamily="49" charset="-122"/>
              </a:rPr>
              <a:t>平台唯一信息</a:t>
            </a:r>
            <a:r>
              <a:rPr lang="en-US" altLang="zh-CN" sz="1800" kern="0" dirty="0">
                <a:solidFill>
                  <a:schemeClr val="tx2"/>
                </a:solidFill>
                <a:latin typeface="楷体" pitchFamily="49" charset="-122"/>
                <a:ea typeface="楷体" pitchFamily="49" charset="-122"/>
              </a:rPr>
              <a:t>+PIN</a:t>
            </a:r>
            <a:r>
              <a:rPr lang="zh-CN" altLang="en-US" sz="1800" kern="0" dirty="0">
                <a:solidFill>
                  <a:schemeClr val="tx2"/>
                </a:solidFill>
                <a:latin typeface="楷体" pitchFamily="49" charset="-122"/>
                <a:ea typeface="楷体" pitchFamily="49" charset="-122"/>
              </a:rPr>
              <a:t>码，在设备引导阶段，通过读取设备唯一标识符以及用户手动输入安全</a:t>
            </a:r>
            <a:r>
              <a:rPr lang="en-US" altLang="zh-CN" sz="1800" kern="0" dirty="0">
                <a:solidFill>
                  <a:schemeClr val="tx2"/>
                </a:solidFill>
                <a:latin typeface="楷体" pitchFamily="49" charset="-122"/>
                <a:ea typeface="楷体" pitchFamily="49" charset="-122"/>
              </a:rPr>
              <a:t>PIN</a:t>
            </a:r>
            <a:r>
              <a:rPr lang="zh-CN" altLang="en-US" sz="1800" kern="0" dirty="0">
                <a:solidFill>
                  <a:schemeClr val="tx2"/>
                </a:solidFill>
                <a:latin typeface="楷体" pitchFamily="49" charset="-122"/>
                <a:ea typeface="楷体" pitchFamily="49" charset="-122"/>
              </a:rPr>
              <a:t>码动态生成，不保存在物理设备上，防止被窃取，且绑定硬件平台，用其作为根密钥可有效保证系统数据安全</a:t>
            </a:r>
            <a:r>
              <a:rPr lang="zh-CN" altLang="en-US" sz="1800" kern="0" dirty="0" smtClean="0">
                <a:solidFill>
                  <a:schemeClr val="tx2"/>
                </a:solidFill>
                <a:latin typeface="楷体" pitchFamily="49" charset="-122"/>
                <a:ea typeface="楷体" pitchFamily="49" charset="-122"/>
              </a:rPr>
              <a:t>。</a:t>
            </a:r>
          </a:p>
        </p:txBody>
      </p:sp>
      <p:sp>
        <p:nvSpPr>
          <p:cNvPr id="27" name="矩形 26"/>
          <p:cNvSpPr/>
          <p:nvPr/>
        </p:nvSpPr>
        <p:spPr>
          <a:xfrm>
            <a:off x="883232" y="4084579"/>
            <a:ext cx="7223879" cy="3696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smtClean="0"/>
              <a:t>  密钥设计可应对存储安全问题：</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5108546" y="1098930"/>
            <a:ext cx="3714776" cy="1857388"/>
            <a:chOff x="2428860" y="1142984"/>
            <a:chExt cx="3714776" cy="1857388"/>
          </a:xfrm>
        </p:grpSpPr>
        <p:grpSp>
          <p:nvGrpSpPr>
            <p:cNvPr id="20" name="组合 19"/>
            <p:cNvGrpSpPr/>
            <p:nvPr/>
          </p:nvGrpSpPr>
          <p:grpSpPr>
            <a:xfrm>
              <a:off x="2428860" y="1142984"/>
              <a:ext cx="3714776" cy="1857388"/>
              <a:chOff x="2428860" y="1071546"/>
              <a:chExt cx="3714776" cy="1857388"/>
            </a:xfrm>
          </p:grpSpPr>
          <p:sp>
            <p:nvSpPr>
              <p:cNvPr id="4" name="云形 112"/>
              <p:cNvSpPr/>
              <p:nvPr/>
            </p:nvSpPr>
            <p:spPr bwMode="auto">
              <a:xfrm>
                <a:off x="2428860" y="1071546"/>
                <a:ext cx="3714776" cy="1857388"/>
              </a:xfrm>
              <a:custGeom>
                <a:avLst/>
                <a:gdLst>
                  <a:gd name="T0" fmla="*/ 38820507 w 43200"/>
                  <a:gd name="T1" fmla="*/ 27250150 h 43200"/>
                  <a:gd name="T2" fmla="*/ 17867505 w 43200"/>
                  <a:gd name="T3" fmla="*/ 26420469 h 43200"/>
                  <a:gd name="T4" fmla="*/ 57308385 w 43200"/>
                  <a:gd name="T5" fmla="*/ 36329726 h 43200"/>
                  <a:gd name="T6" fmla="*/ 48143027 w 43200"/>
                  <a:gd name="T7" fmla="*/ 36726321 h 43200"/>
                  <a:gd name="T8" fmla="*/ 136306017 w 43200"/>
                  <a:gd name="T9" fmla="*/ 40692527 h 43200"/>
                  <a:gd name="T10" fmla="*/ 130780317 w 43200"/>
                  <a:gd name="T11" fmla="*/ 38881200 h 43200"/>
                  <a:gd name="T12" fmla="*/ 238456925 w 43200"/>
                  <a:gd name="T13" fmla="*/ 36175663 h 43200"/>
                  <a:gd name="T14" fmla="*/ 236248283 w 43200"/>
                  <a:gd name="T15" fmla="*/ 38162896 h 43200"/>
                  <a:gd name="T16" fmla="*/ 282315091 w 43200"/>
                  <a:gd name="T17" fmla="*/ 23895032 h 43200"/>
                  <a:gd name="T18" fmla="*/ 309207344 w 43200"/>
                  <a:gd name="T19" fmla="*/ 31323571 h 43200"/>
                  <a:gd name="T20" fmla="*/ 345752996 w 43200"/>
                  <a:gd name="T21" fmla="*/ 15983462 h 43200"/>
                  <a:gd name="T22" fmla="*/ 333775175 w 43200"/>
                  <a:gd name="T23" fmla="*/ 18769144 h 43200"/>
                  <a:gd name="T24" fmla="*/ 317016084 w 43200"/>
                  <a:gd name="T25" fmla="*/ 5648444 h 43200"/>
                  <a:gd name="T26" fmla="*/ 317644734 w 43200"/>
                  <a:gd name="T27" fmla="*/ 6964253 h 43200"/>
                  <a:gd name="T28" fmla="*/ 240533235 w 43200"/>
                  <a:gd name="T29" fmla="*/ 4114010 h 43200"/>
                  <a:gd name="T30" fmla="*/ 246671032 w 43200"/>
                  <a:gd name="T31" fmla="*/ 2435935 h 43200"/>
                  <a:gd name="T32" fmla="*/ 183150361 w 43200"/>
                  <a:gd name="T33" fmla="*/ 4913491 h 43200"/>
                  <a:gd name="T34" fmla="*/ 186119987 w 43200"/>
                  <a:gd name="T35" fmla="*/ 3466527 h 43200"/>
                  <a:gd name="T36" fmla="*/ 115807950 w 43200"/>
                  <a:gd name="T37" fmla="*/ 5404847 h 43200"/>
                  <a:gd name="T38" fmla="*/ 126561577 w 43200"/>
                  <a:gd name="T39" fmla="*/ 6808125 h 43200"/>
                  <a:gd name="T40" fmla="*/ 34138555 w 43200"/>
                  <a:gd name="T41" fmla="*/ 16436294 h 43200"/>
                  <a:gd name="T42" fmla="*/ 32260790 w 43200"/>
                  <a:gd name="T43" fmla="*/ 1495909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BCCFE6"/>
              </a:solidFill>
              <a:ln w="9525" cap="flat" cmpd="sng">
                <a:noFill/>
                <a:prstDash val="solid"/>
                <a:round/>
              </a:ln>
              <a:effectLst>
                <a:outerShdw blurRad="40000" dist="63500" dir="5400000" rotWithShape="0">
                  <a:srgbClr val="000000">
                    <a:alpha val="34998"/>
                  </a:srgbClr>
                </a:outerShdw>
              </a:effectLst>
            </p:spPr>
            <p:txBody>
              <a:bodyPr anchor="ctr"/>
              <a:lstStyle/>
              <a:p>
                <a:pPr algn="ctr">
                  <a:defRPr/>
                </a:pPr>
                <a:endParaRPr lang="zh-CN" altLang="en-US" b="1" dirty="0"/>
              </a:p>
            </p:txBody>
          </p:sp>
          <p:sp>
            <p:nvSpPr>
              <p:cNvPr id="5" name="TextBox 4"/>
              <p:cNvSpPr txBox="1"/>
              <p:nvPr/>
            </p:nvSpPr>
            <p:spPr>
              <a:xfrm>
                <a:off x="3571868" y="1345156"/>
                <a:ext cx="1357322" cy="369332"/>
              </a:xfrm>
              <a:prstGeom prst="rect">
                <a:avLst/>
              </a:prstGeom>
              <a:noFill/>
            </p:spPr>
            <p:txBody>
              <a:bodyPr wrap="square" rtlCol="0">
                <a:spAutoFit/>
              </a:bodyPr>
              <a:lstStyle/>
              <a:p>
                <a:r>
                  <a:rPr lang="zh-CN" altLang="en-US" dirty="0" smtClean="0">
                    <a:latin typeface="楷体" pitchFamily="49" charset="-122"/>
                    <a:ea typeface="楷体" pitchFamily="49" charset="-122"/>
                  </a:rPr>
                  <a:t>可信云系统</a:t>
                </a:r>
              </a:p>
            </p:txBody>
          </p:sp>
        </p:grpSp>
        <p:pic>
          <p:nvPicPr>
            <p:cNvPr id="6" name="Picture 6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00364" y="1643050"/>
              <a:ext cx="392610" cy="568544"/>
            </a:xfrm>
            <a:prstGeom prst="rect">
              <a:avLst/>
            </a:prstGeom>
            <a:noFill/>
            <a:ln w="9525">
              <a:noFill/>
              <a:miter lim="800000"/>
              <a:headEnd/>
              <a:tailEnd/>
            </a:ln>
          </p:spPr>
        </p:pic>
        <p:pic>
          <p:nvPicPr>
            <p:cNvPr id="7" name="Picture 6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02134" y="1917278"/>
              <a:ext cx="354119" cy="328376"/>
            </a:xfrm>
            <a:prstGeom prst="rect">
              <a:avLst/>
            </a:prstGeom>
            <a:noFill/>
            <a:ln w="9525">
              <a:noFill/>
              <a:miter lim="800000"/>
              <a:headEnd/>
              <a:tailEnd/>
            </a:ln>
          </p:spPr>
        </p:pic>
        <p:pic>
          <p:nvPicPr>
            <p:cNvPr id="8" name="Picture 6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00496" y="2143116"/>
              <a:ext cx="392610" cy="568544"/>
            </a:xfrm>
            <a:prstGeom prst="rect">
              <a:avLst/>
            </a:prstGeom>
            <a:noFill/>
            <a:ln w="9525">
              <a:noFill/>
              <a:miter lim="800000"/>
              <a:headEnd/>
              <a:tailEnd/>
            </a:ln>
          </p:spPr>
        </p:pic>
        <p:pic>
          <p:nvPicPr>
            <p:cNvPr id="9" name="Picture 6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02266" y="2417344"/>
              <a:ext cx="354119" cy="328376"/>
            </a:xfrm>
            <a:prstGeom prst="rect">
              <a:avLst/>
            </a:prstGeom>
            <a:noFill/>
            <a:ln w="9525">
              <a:noFill/>
              <a:miter lim="800000"/>
              <a:headEnd/>
              <a:tailEnd/>
            </a:ln>
          </p:spPr>
        </p:pic>
        <p:pic>
          <p:nvPicPr>
            <p:cNvPr id="10" name="Picture 6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214942" y="1571612"/>
              <a:ext cx="392610" cy="568544"/>
            </a:xfrm>
            <a:prstGeom prst="rect">
              <a:avLst/>
            </a:prstGeom>
            <a:noFill/>
            <a:ln w="9525">
              <a:noFill/>
              <a:miter lim="800000"/>
              <a:headEnd/>
              <a:tailEnd/>
            </a:ln>
          </p:spPr>
        </p:pic>
        <p:pic>
          <p:nvPicPr>
            <p:cNvPr id="11" name="Picture 6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016712" y="1845840"/>
              <a:ext cx="354119" cy="328376"/>
            </a:xfrm>
            <a:prstGeom prst="rect">
              <a:avLst/>
            </a:prstGeom>
            <a:noFill/>
            <a:ln w="9525">
              <a:noFill/>
              <a:miter lim="800000"/>
              <a:headEnd/>
              <a:tailEnd/>
            </a:ln>
          </p:spPr>
        </p:pic>
      </p:grpSp>
      <p:grpSp>
        <p:nvGrpSpPr>
          <p:cNvPr id="19" name="组合 18"/>
          <p:cNvGrpSpPr/>
          <p:nvPr/>
        </p:nvGrpSpPr>
        <p:grpSpPr>
          <a:xfrm>
            <a:off x="7751752" y="3813574"/>
            <a:ext cx="785818" cy="857256"/>
            <a:chOff x="2143108" y="3286124"/>
            <a:chExt cx="785818" cy="857256"/>
          </a:xfrm>
        </p:grpSpPr>
        <p:pic>
          <p:nvPicPr>
            <p:cNvPr id="16" name="Picture 6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357422" y="3286124"/>
              <a:ext cx="571504" cy="827603"/>
            </a:xfrm>
            <a:prstGeom prst="rect">
              <a:avLst/>
            </a:prstGeom>
            <a:noFill/>
            <a:ln w="9525">
              <a:noFill/>
              <a:miter lim="800000"/>
              <a:headEnd/>
              <a:tailEnd/>
            </a:ln>
          </p:spPr>
        </p:pic>
        <p:pic>
          <p:nvPicPr>
            <p:cNvPr id="17" name="Picture 6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43108" y="3665379"/>
              <a:ext cx="515474" cy="478001"/>
            </a:xfrm>
            <a:prstGeom prst="rect">
              <a:avLst/>
            </a:prstGeom>
            <a:noFill/>
            <a:ln w="9525">
              <a:noFill/>
              <a:miter lim="800000"/>
              <a:headEnd/>
              <a:tailEnd/>
            </a:ln>
          </p:spPr>
        </p:pic>
      </p:grpSp>
      <p:pic>
        <p:nvPicPr>
          <p:cNvPr id="18" name="图片 17"/>
          <p:cNvPicPr>
            <a:picLocks noChangeAspect="1"/>
          </p:cNvPicPr>
          <p:nvPr/>
        </p:nvPicPr>
        <p:blipFill>
          <a:blip r:embed="rId4" cstate="print"/>
          <a:stretch>
            <a:fillRect/>
          </a:stretch>
        </p:blipFill>
        <p:spPr>
          <a:xfrm>
            <a:off x="4751356" y="4027888"/>
            <a:ext cx="1311840" cy="983880"/>
          </a:xfrm>
          <a:prstGeom prst="rect">
            <a:avLst/>
          </a:prstGeom>
        </p:spPr>
      </p:pic>
      <p:grpSp>
        <p:nvGrpSpPr>
          <p:cNvPr id="28" name="组合 27"/>
          <p:cNvGrpSpPr/>
          <p:nvPr/>
        </p:nvGrpSpPr>
        <p:grpSpPr>
          <a:xfrm>
            <a:off x="6536882" y="5085184"/>
            <a:ext cx="1166232" cy="1296144"/>
            <a:chOff x="6636642" y="3786190"/>
            <a:chExt cx="1292944" cy="1500844"/>
          </a:xfrm>
        </p:grpSpPr>
        <p:pic>
          <p:nvPicPr>
            <p:cNvPr id="25" name="Picture 6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36642" y="3786190"/>
              <a:ext cx="1292944" cy="12949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文本框 7"/>
            <p:cNvSpPr txBox="1"/>
            <p:nvPr/>
          </p:nvSpPr>
          <p:spPr>
            <a:xfrm>
              <a:off x="6711040" y="4917702"/>
              <a:ext cx="812207" cy="369332"/>
            </a:xfrm>
            <a:prstGeom prst="rect">
              <a:avLst/>
            </a:prstGeom>
            <a:noFill/>
          </p:spPr>
          <p:txBody>
            <a:bodyPr wrap="square" rtlCol="0">
              <a:spAutoFit/>
            </a:bodyPr>
            <a:lstStyle/>
            <a:p>
              <a:pPr algn="ctr"/>
              <a:r>
                <a:rPr lang="zh-CN" altLang="en-US" b="1" dirty="0" smtClean="0">
                  <a:latin typeface="宋体" panose="02010600030101010101" pitchFamily="2" charset="-122"/>
                  <a:ea typeface="宋体" panose="02010600030101010101" pitchFamily="2" charset="-122"/>
                </a:rPr>
                <a:t>用户</a:t>
              </a:r>
              <a:endParaRPr lang="zh-CN" altLang="en-US" b="1" dirty="0">
                <a:latin typeface="宋体" panose="02010600030101010101" pitchFamily="2" charset="-122"/>
                <a:ea typeface="宋体" panose="02010600030101010101" pitchFamily="2" charset="-122"/>
              </a:endParaRPr>
            </a:p>
          </p:txBody>
        </p:sp>
      </p:grpSp>
      <p:sp>
        <p:nvSpPr>
          <p:cNvPr id="30" name="TextBox 29"/>
          <p:cNvSpPr txBox="1"/>
          <p:nvPr/>
        </p:nvSpPr>
        <p:spPr>
          <a:xfrm>
            <a:off x="4575326" y="4776472"/>
            <a:ext cx="1214446" cy="369332"/>
          </a:xfrm>
          <a:prstGeom prst="rect">
            <a:avLst/>
          </a:prstGeom>
          <a:noFill/>
        </p:spPr>
        <p:txBody>
          <a:bodyPr wrap="square" rtlCol="0">
            <a:spAutoFit/>
          </a:bodyPr>
          <a:lstStyle/>
          <a:p>
            <a:r>
              <a:rPr lang="en-US" altLang="zh-CN" dirty="0" smtClean="0">
                <a:solidFill>
                  <a:schemeClr val="accent1">
                    <a:lumMod val="50000"/>
                  </a:schemeClr>
                </a:solidFill>
                <a:latin typeface="微软雅黑" panose="020B0503020204020204" pitchFamily="34" charset="-122"/>
                <a:ea typeface="微软雅黑" panose="020B0503020204020204" pitchFamily="34" charset="-122"/>
              </a:rPr>
              <a:t>STPM</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上箭头 30"/>
          <p:cNvSpPr/>
          <p:nvPr/>
        </p:nvSpPr>
        <p:spPr>
          <a:xfrm rot="18677831">
            <a:off x="5765755" y="4775979"/>
            <a:ext cx="428628" cy="1071570"/>
          </a:xfrm>
          <a:prstGeom prst="upArrow">
            <a:avLst/>
          </a:prstGeom>
          <a:solidFill>
            <a:schemeClr val="accent1">
              <a:lumMod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交互</a:t>
            </a:r>
          </a:p>
        </p:txBody>
      </p:sp>
      <p:sp>
        <p:nvSpPr>
          <p:cNvPr id="32" name="TextBox 31"/>
          <p:cNvSpPr txBox="1"/>
          <p:nvPr/>
        </p:nvSpPr>
        <p:spPr>
          <a:xfrm>
            <a:off x="6037240" y="3456384"/>
            <a:ext cx="1643074" cy="400110"/>
          </a:xfrm>
          <a:prstGeom prst="rect">
            <a:avLst/>
          </a:prstGeom>
          <a:noFill/>
        </p:spPr>
        <p:txBody>
          <a:bodyPr wrap="square" rtlCol="0">
            <a:spAutoFit/>
          </a:bodyPr>
          <a:lstStyle/>
          <a:p>
            <a:r>
              <a:rPr lang="zh-CN" altLang="en-US" sz="2000" dirty="0" smtClean="0">
                <a:latin typeface="楷体" pitchFamily="49" charset="-122"/>
                <a:ea typeface="楷体" pitchFamily="49" charset="-122"/>
              </a:rPr>
              <a:t>多方认证</a:t>
            </a:r>
            <a:endParaRPr lang="zh-CN" altLang="en-US" sz="2000" dirty="0">
              <a:latin typeface="楷体" pitchFamily="49" charset="-122"/>
              <a:ea typeface="楷体" pitchFamily="49" charset="-122"/>
            </a:endParaRPr>
          </a:p>
        </p:txBody>
      </p:sp>
      <p:sp>
        <p:nvSpPr>
          <p:cNvPr id="33" name="Freeform 14"/>
          <p:cNvSpPr/>
          <p:nvPr/>
        </p:nvSpPr>
        <p:spPr bwMode="gray">
          <a:xfrm rot="4501239" flipH="1">
            <a:off x="4842787" y="2942214"/>
            <a:ext cx="790575" cy="10795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endParaRPr lang="zh-CN" altLang="en-US"/>
          </a:p>
        </p:txBody>
      </p:sp>
      <p:sp>
        <p:nvSpPr>
          <p:cNvPr id="34" name="Freeform 14"/>
          <p:cNvSpPr/>
          <p:nvPr/>
        </p:nvSpPr>
        <p:spPr bwMode="gray">
          <a:xfrm rot="19089132" flipH="1">
            <a:off x="6367944" y="4011050"/>
            <a:ext cx="790575" cy="10795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endParaRPr lang="zh-CN" altLang="en-US"/>
          </a:p>
        </p:txBody>
      </p:sp>
      <p:sp>
        <p:nvSpPr>
          <p:cNvPr id="35" name="Freeform 14"/>
          <p:cNvSpPr/>
          <p:nvPr/>
        </p:nvSpPr>
        <p:spPr bwMode="gray">
          <a:xfrm rot="11184641" flipH="1">
            <a:off x="7595232" y="2782765"/>
            <a:ext cx="790575" cy="10795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endParaRPr lang="zh-CN" altLang="en-US"/>
          </a:p>
        </p:txBody>
      </p:sp>
      <p:sp>
        <p:nvSpPr>
          <p:cNvPr id="36" name="TextBox 35"/>
          <p:cNvSpPr txBox="1"/>
          <p:nvPr/>
        </p:nvSpPr>
        <p:spPr>
          <a:xfrm>
            <a:off x="8037504" y="4742268"/>
            <a:ext cx="1143008" cy="369332"/>
          </a:xfrm>
          <a:prstGeom prst="rect">
            <a:avLst/>
          </a:prstGeom>
          <a:noFill/>
        </p:spPr>
        <p:txBody>
          <a:bodyPr wrap="square" rtlCol="0">
            <a:spAutoFit/>
          </a:bodyPr>
          <a:lstStyle/>
          <a:p>
            <a:r>
              <a:rPr lang="zh-CN" altLang="en-US" dirty="0" smtClean="0">
                <a:latin typeface="楷体" pitchFamily="49" charset="-122"/>
                <a:ea typeface="楷体" pitchFamily="49" charset="-122"/>
              </a:rPr>
              <a:t>可信</a:t>
            </a:r>
            <a:r>
              <a:rPr lang="en-US" altLang="zh-CN" dirty="0" smtClean="0">
                <a:latin typeface="楷体" pitchFamily="49" charset="-122"/>
                <a:ea typeface="楷体" pitchFamily="49" charset="-122"/>
              </a:rPr>
              <a:t>PC</a:t>
            </a:r>
            <a:endParaRPr lang="zh-CN" altLang="en-US" dirty="0" smtClean="0">
              <a:latin typeface="楷体" pitchFamily="49" charset="-122"/>
              <a:ea typeface="楷体" pitchFamily="49" charset="-122"/>
            </a:endParaRPr>
          </a:p>
        </p:txBody>
      </p:sp>
      <p:sp>
        <p:nvSpPr>
          <p:cNvPr id="37" name="矩形 36"/>
          <p:cNvSpPr/>
          <p:nvPr/>
        </p:nvSpPr>
        <p:spPr>
          <a:xfrm>
            <a:off x="324439" y="2776239"/>
            <a:ext cx="4127376" cy="2954655"/>
          </a:xfrm>
          <a:prstGeom prst="rect">
            <a:avLst/>
          </a:prstGeom>
        </p:spPr>
        <p:txBody>
          <a:bodyPr wrap="square">
            <a:spAutoFit/>
          </a:bodyPr>
          <a:lstStyle/>
          <a:p>
            <a:pPr marL="539750" lvl="1" indent="-285750" algn="just">
              <a:lnSpc>
                <a:spcPct val="150000"/>
              </a:lnSpc>
              <a:buFont typeface="Wingdings" panose="05000000000000000000" pitchFamily="2" charset="2"/>
              <a:buChar char="u"/>
            </a:pPr>
            <a:r>
              <a:rPr lang="zh-CN" altLang="en-US" sz="2000" dirty="0" smtClean="0">
                <a:solidFill>
                  <a:schemeClr val="tx1">
                    <a:lumMod val="85000"/>
                    <a:lumOff val="15000"/>
                  </a:schemeClr>
                </a:solidFill>
                <a:latin typeface="楷体" pitchFamily="49" charset="-122"/>
                <a:ea typeface="楷体" pitchFamily="49" charset="-122"/>
              </a:rPr>
              <a:t>通过双向认证技术，实现用户多种终端设备间的安全认证，与信任扩展。</a:t>
            </a:r>
          </a:p>
          <a:p>
            <a:pPr marL="539750" lvl="1" indent="-285750" algn="just">
              <a:lnSpc>
                <a:spcPct val="150000"/>
              </a:lnSpc>
              <a:buFont typeface="Wingdings" panose="05000000000000000000" pitchFamily="2" charset="2"/>
              <a:buChar char="u"/>
            </a:pPr>
            <a:endParaRPr lang="zh-CN" altLang="en-US" sz="2000" dirty="0" smtClean="0">
              <a:solidFill>
                <a:schemeClr val="tx1">
                  <a:lumMod val="85000"/>
                  <a:lumOff val="15000"/>
                </a:schemeClr>
              </a:solidFill>
              <a:latin typeface="楷体" pitchFamily="49" charset="-122"/>
              <a:ea typeface="楷体" pitchFamily="49" charset="-122"/>
            </a:endParaRPr>
          </a:p>
          <a:p>
            <a:pPr marL="539750" lvl="1" indent="-285750" algn="just">
              <a:lnSpc>
                <a:spcPct val="110000"/>
              </a:lnSpc>
              <a:buFont typeface="Wingdings" panose="05000000000000000000" pitchFamily="2" charset="2"/>
              <a:buChar char="u"/>
            </a:pPr>
            <a:r>
              <a:rPr lang="zh-CN" altLang="en-US" sz="2000" dirty="0" smtClean="0">
                <a:solidFill>
                  <a:schemeClr val="tx1">
                    <a:lumMod val="85000"/>
                    <a:lumOff val="15000"/>
                  </a:schemeClr>
                </a:solidFill>
                <a:latin typeface="楷体" pitchFamily="49" charset="-122"/>
                <a:ea typeface="楷体" pitchFamily="49" charset="-122"/>
              </a:rPr>
              <a:t>通过双向乃至多方认证技术将安全边界从单个终端设备扩展到整个可信云中。</a:t>
            </a:r>
          </a:p>
        </p:txBody>
      </p:sp>
      <p:sp>
        <p:nvSpPr>
          <p:cNvPr id="39"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smtClean="0"/>
              <a:t>3.4.1 </a:t>
            </a:r>
            <a:r>
              <a:rPr lang="zh-CN" altLang="en-US" sz="3200" kern="0" dirty="0" smtClean="0"/>
              <a:t>应用场景</a:t>
            </a:r>
            <a:endParaRPr lang="zh-CN" altLang="en-US" sz="3200" kern="0" dirty="0"/>
          </a:p>
        </p:txBody>
      </p:sp>
      <p:grpSp>
        <p:nvGrpSpPr>
          <p:cNvPr id="29" name="组合 28"/>
          <p:cNvGrpSpPr/>
          <p:nvPr/>
        </p:nvGrpSpPr>
        <p:grpSpPr>
          <a:xfrm>
            <a:off x="405089" y="1749272"/>
            <a:ext cx="4346267" cy="452328"/>
            <a:chOff x="323528" y="1288509"/>
            <a:chExt cx="4146897" cy="507831"/>
          </a:xfrm>
        </p:grpSpPr>
        <p:sp>
          <p:nvSpPr>
            <p:cNvPr id="40" name="矩形 39"/>
            <p:cNvSpPr/>
            <p:nvPr/>
          </p:nvSpPr>
          <p:spPr>
            <a:xfrm>
              <a:off x="867590" y="1291026"/>
              <a:ext cx="3602835"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800" dirty="0" smtClean="0">
                  <a:solidFill>
                    <a:schemeClr val="bg1"/>
                  </a:solidFill>
                  <a:latin typeface="微软雅黑" panose="020B0503020204020204" pitchFamily="34" charset="-122"/>
                  <a:ea typeface="微软雅黑" panose="020B0503020204020204" pitchFamily="34" charset="-122"/>
                </a:rPr>
                <a:t> </a:t>
              </a:r>
              <a:r>
                <a:rPr lang="zh-CN" altLang="en-US" sz="1800" dirty="0" smtClean="0">
                  <a:solidFill>
                    <a:schemeClr val="bg1"/>
                  </a:solidFill>
                  <a:latin typeface="微软雅黑" panose="020B0503020204020204" pitchFamily="34" charset="-122"/>
                  <a:ea typeface="微软雅黑" panose="020B0503020204020204" pitchFamily="34" charset="-122"/>
                </a:rPr>
                <a:t>作为可信云的可信终端和可信链接</a:t>
              </a:r>
            </a:p>
          </p:txBody>
        </p:sp>
        <p:sp>
          <p:nvSpPr>
            <p:cNvPr id="41"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a:lnSpc>
                  <a:spcPct val="150000"/>
                </a:lnSpc>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01</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5092700" y="1936750"/>
            <a:ext cx="3845560" cy="4093428"/>
          </a:xfrm>
          <a:prstGeom prst="rect">
            <a:avLst/>
          </a:prstGeom>
          <a:noFill/>
        </p:spPr>
        <p:txBody>
          <a:bodyPr wrap="square" rtlCol="0">
            <a:spAutoFit/>
          </a:bodyPr>
          <a:lstStyle/>
          <a:p>
            <a:pPr marL="273050" indent="-273050">
              <a:lnSpc>
                <a:spcPct val="150000"/>
              </a:lnSpc>
              <a:buFont typeface="Wingdings" panose="05000000000000000000" pitchFamily="2" charset="2"/>
              <a:buChar char="u"/>
            </a:pPr>
            <a:r>
              <a:rPr lang="zh-CN" altLang="en-US" sz="2000" dirty="0" smtClean="0">
                <a:solidFill>
                  <a:schemeClr val="tx1">
                    <a:lumMod val="85000"/>
                    <a:lumOff val="15000"/>
                  </a:schemeClr>
                </a:solidFill>
                <a:latin typeface="楷体" pitchFamily="49" charset="-122"/>
                <a:ea typeface="楷体" pitchFamily="49" charset="-122"/>
              </a:rPr>
              <a:t>采用</a:t>
            </a:r>
            <a:r>
              <a:rPr lang="zh-CN" altLang="en-US" sz="2000" dirty="0">
                <a:solidFill>
                  <a:schemeClr val="tx1">
                    <a:lumMod val="85000"/>
                    <a:lumOff val="15000"/>
                  </a:schemeClr>
                </a:solidFill>
                <a:latin typeface="楷体" pitchFamily="49" charset="-122"/>
                <a:ea typeface="楷体" pitchFamily="49" charset="-122"/>
              </a:rPr>
              <a:t>透明加解密技术保证用户移动设备存储介质上个人数据的隐私安全</a:t>
            </a:r>
            <a:r>
              <a:rPr lang="zh-CN" altLang="en-US" sz="2000" dirty="0" smtClean="0">
                <a:solidFill>
                  <a:schemeClr val="tx1">
                    <a:lumMod val="85000"/>
                    <a:lumOff val="15000"/>
                  </a:schemeClr>
                </a:solidFill>
                <a:latin typeface="楷体" pitchFamily="49" charset="-122"/>
                <a:ea typeface="楷体" pitchFamily="49" charset="-122"/>
              </a:rPr>
              <a:t>。</a:t>
            </a:r>
          </a:p>
          <a:p>
            <a:pPr marL="273050" indent="-273050">
              <a:lnSpc>
                <a:spcPct val="150000"/>
              </a:lnSpc>
              <a:buFont typeface="Wingdings" panose="05000000000000000000" pitchFamily="2" charset="2"/>
              <a:buChar char="u"/>
            </a:pPr>
            <a:endParaRPr lang="zh-CN" altLang="en-US" sz="2000" dirty="0" smtClean="0">
              <a:solidFill>
                <a:schemeClr val="tx1">
                  <a:lumMod val="85000"/>
                  <a:lumOff val="15000"/>
                </a:schemeClr>
              </a:solidFill>
              <a:latin typeface="楷体" pitchFamily="49" charset="-122"/>
              <a:ea typeface="楷体" pitchFamily="49" charset="-122"/>
            </a:endParaRPr>
          </a:p>
          <a:p>
            <a:pPr marL="273050" indent="-273050">
              <a:lnSpc>
                <a:spcPct val="150000"/>
              </a:lnSpc>
              <a:buFont typeface="Wingdings" panose="05000000000000000000" pitchFamily="2" charset="2"/>
              <a:buChar char="u"/>
            </a:pPr>
            <a:r>
              <a:rPr lang="zh-CN" altLang="en-US" sz="2000" dirty="0" smtClean="0">
                <a:solidFill>
                  <a:schemeClr val="tx1">
                    <a:lumMod val="85000"/>
                    <a:lumOff val="15000"/>
                  </a:schemeClr>
                </a:solidFill>
                <a:latin typeface="楷体" pitchFamily="49" charset="-122"/>
                <a:ea typeface="楷体" pitchFamily="49" charset="-122"/>
              </a:rPr>
              <a:t>该</a:t>
            </a:r>
            <a:r>
              <a:rPr lang="zh-CN" altLang="en-US" sz="2000" dirty="0">
                <a:solidFill>
                  <a:schemeClr val="tx1">
                    <a:lumMod val="85000"/>
                    <a:lumOff val="15000"/>
                  </a:schemeClr>
                </a:solidFill>
                <a:latin typeface="楷体" pitchFamily="49" charset="-122"/>
                <a:ea typeface="楷体" pitchFamily="49" charset="-122"/>
              </a:rPr>
              <a:t>技术以对</a:t>
            </a:r>
            <a:r>
              <a:rPr lang="zh-CN" altLang="zh-CN" sz="2000" dirty="0">
                <a:solidFill>
                  <a:schemeClr val="tx1">
                    <a:lumMod val="85000"/>
                    <a:lumOff val="15000"/>
                  </a:schemeClr>
                </a:solidFill>
                <a:latin typeface="楷体" pitchFamily="49" charset="-122"/>
                <a:ea typeface="楷体" pitchFamily="49" charset="-122"/>
              </a:rPr>
              <a:t>用户透明的方式</a:t>
            </a:r>
            <a:r>
              <a:rPr lang="zh-CN" altLang="en-US" sz="2000" dirty="0">
                <a:solidFill>
                  <a:schemeClr val="tx1">
                    <a:lumMod val="85000"/>
                    <a:lumOff val="15000"/>
                  </a:schemeClr>
                </a:solidFill>
                <a:latin typeface="楷体" pitchFamily="49" charset="-122"/>
                <a:ea typeface="楷体" pitchFamily="49" charset="-122"/>
              </a:rPr>
              <a:t>，</a:t>
            </a:r>
            <a:r>
              <a:rPr lang="zh-CN" altLang="zh-CN" sz="2000" dirty="0">
                <a:solidFill>
                  <a:schemeClr val="tx1">
                    <a:lumMod val="85000"/>
                    <a:lumOff val="15000"/>
                  </a:schemeClr>
                </a:solidFill>
                <a:latin typeface="楷体" pitchFamily="49" charset="-122"/>
                <a:ea typeface="楷体" pitchFamily="49" charset="-122"/>
              </a:rPr>
              <a:t>提供一</a:t>
            </a:r>
            <a:r>
              <a:rPr lang="zh-CN" altLang="en-US" sz="2000" dirty="0">
                <a:solidFill>
                  <a:schemeClr val="tx1">
                    <a:lumMod val="85000"/>
                    <a:lumOff val="15000"/>
                  </a:schemeClr>
                </a:solidFill>
                <a:latin typeface="楷体" pitchFamily="49" charset="-122"/>
                <a:ea typeface="楷体" pitchFamily="49" charset="-122"/>
              </a:rPr>
              <a:t>种</a:t>
            </a:r>
            <a:r>
              <a:rPr lang="zh-CN" altLang="zh-CN" sz="2000" dirty="0">
                <a:solidFill>
                  <a:schemeClr val="tx1">
                    <a:lumMod val="85000"/>
                    <a:lumOff val="15000"/>
                  </a:schemeClr>
                </a:solidFill>
                <a:latin typeface="楷体" pitchFamily="49" charset="-122"/>
                <a:ea typeface="楷体" pitchFamily="49" charset="-122"/>
              </a:rPr>
              <a:t>将数据以加密形式存储</a:t>
            </a:r>
            <a:r>
              <a:rPr lang="zh-CN" altLang="en-US" sz="2000" dirty="0">
                <a:solidFill>
                  <a:schemeClr val="tx1">
                    <a:lumMod val="85000"/>
                    <a:lumOff val="15000"/>
                  </a:schemeClr>
                </a:solidFill>
                <a:latin typeface="楷体" pitchFamily="49" charset="-122"/>
                <a:ea typeface="楷体" pitchFamily="49" charset="-122"/>
              </a:rPr>
              <a:t>于存储介质</a:t>
            </a:r>
            <a:r>
              <a:rPr lang="zh-CN" altLang="zh-CN" sz="2000" dirty="0">
                <a:solidFill>
                  <a:schemeClr val="tx1">
                    <a:lumMod val="85000"/>
                    <a:lumOff val="15000"/>
                  </a:schemeClr>
                </a:solidFill>
                <a:latin typeface="楷体" pitchFamily="49" charset="-122"/>
                <a:ea typeface="楷体" pitchFamily="49" charset="-122"/>
              </a:rPr>
              <a:t>的功能</a:t>
            </a:r>
            <a:r>
              <a:rPr lang="zh-CN" altLang="en-US" sz="2000" dirty="0" smtClean="0">
                <a:solidFill>
                  <a:schemeClr val="tx1">
                    <a:lumMod val="85000"/>
                    <a:lumOff val="15000"/>
                  </a:schemeClr>
                </a:solidFill>
                <a:latin typeface="楷体" pitchFamily="49" charset="-122"/>
                <a:ea typeface="楷体" pitchFamily="49" charset="-122"/>
              </a:rPr>
              <a:t>。该</a:t>
            </a:r>
            <a:r>
              <a:rPr lang="zh-CN" altLang="en-US" sz="2000" dirty="0">
                <a:solidFill>
                  <a:schemeClr val="tx1">
                    <a:lumMod val="85000"/>
                    <a:lumOff val="15000"/>
                  </a:schemeClr>
                </a:solidFill>
                <a:latin typeface="楷体" pitchFamily="49" charset="-122"/>
                <a:ea typeface="楷体" pitchFamily="49" charset="-122"/>
              </a:rPr>
              <a:t>技术在通用块层实现</a:t>
            </a:r>
            <a:r>
              <a:rPr lang="zh-CN" altLang="en-US" sz="2000" dirty="0" smtClean="0">
                <a:solidFill>
                  <a:srgbClr val="000000"/>
                </a:solidFill>
                <a:latin typeface="楷体" pitchFamily="49" charset="-122"/>
                <a:ea typeface="楷体" pitchFamily="49" charset="-122"/>
              </a:rPr>
              <a:t>。</a:t>
            </a:r>
          </a:p>
          <a:p>
            <a:endParaRPr lang="zh-CN" altLang="en-US" sz="2000" dirty="0" smtClean="0">
              <a:solidFill>
                <a:srgbClr val="000000"/>
              </a:solidFill>
              <a:latin typeface="楷体" pitchFamily="49" charset="-122"/>
              <a:ea typeface="楷体" pitchFamily="49" charset="-122"/>
            </a:endParaRPr>
          </a:p>
        </p:txBody>
      </p:sp>
      <p:grpSp>
        <p:nvGrpSpPr>
          <p:cNvPr id="2" name="组合 1"/>
          <p:cNvGrpSpPr/>
          <p:nvPr/>
        </p:nvGrpSpPr>
        <p:grpSpPr>
          <a:xfrm>
            <a:off x="539552" y="1916832"/>
            <a:ext cx="4511040" cy="4598035"/>
            <a:chOff x="858505" y="2480916"/>
            <a:chExt cx="3761459" cy="4162914"/>
          </a:xfrm>
        </p:grpSpPr>
        <p:sp>
          <p:nvSpPr>
            <p:cNvPr id="12" name="AutoShape 7"/>
            <p:cNvSpPr>
              <a:spLocks noChangeAspect="1" noChangeArrowheads="1" noTextEdit="1"/>
            </p:cNvSpPr>
            <p:nvPr/>
          </p:nvSpPr>
          <p:spPr bwMode="auto">
            <a:xfrm>
              <a:off x="858505" y="2480916"/>
              <a:ext cx="3761459" cy="4162914"/>
            </a:xfrm>
            <a:prstGeom prst="rect">
              <a:avLst/>
            </a:prstGeom>
            <a:solidFill>
              <a:srgbClr val="FFC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Rectangle 9"/>
            <p:cNvSpPr>
              <a:spLocks noChangeArrowheads="1"/>
            </p:cNvSpPr>
            <p:nvPr/>
          </p:nvSpPr>
          <p:spPr bwMode="auto">
            <a:xfrm>
              <a:off x="1278804" y="5284247"/>
              <a:ext cx="1441025" cy="32596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1309882" y="5296772"/>
              <a:ext cx="1398177" cy="313764"/>
            </a:xfrm>
            <a:prstGeom prst="rect">
              <a:avLst/>
            </a:pr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1769626" y="5365279"/>
              <a:ext cx="654025"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270" b="0" dirty="0">
                  <a:solidFill>
                    <a:srgbClr val="000000"/>
                  </a:solidFill>
                  <a:latin typeface="微软雅黑" panose="020B0503020204020204" pitchFamily="34" charset="-122"/>
                  <a:ea typeface="微软雅黑" panose="020B0503020204020204" pitchFamily="34" charset="-122"/>
                </a:rPr>
                <a:t>通用块层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1309882" y="5551619"/>
              <a:ext cx="1398177" cy="27402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17" name="Rectangle 13"/>
            <p:cNvSpPr>
              <a:spLocks noChangeArrowheads="1"/>
            </p:cNvSpPr>
            <p:nvPr/>
          </p:nvSpPr>
          <p:spPr bwMode="auto">
            <a:xfrm>
              <a:off x="1309882" y="5551619"/>
              <a:ext cx="1398177" cy="274029"/>
            </a:xfrm>
            <a:prstGeom prst="rect">
              <a:avLst/>
            </a:pr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18" name="Rectangle 14"/>
            <p:cNvSpPr>
              <a:spLocks noChangeArrowheads="1"/>
            </p:cNvSpPr>
            <p:nvPr/>
          </p:nvSpPr>
          <p:spPr bwMode="auto">
            <a:xfrm>
              <a:off x="1745628" y="5594094"/>
              <a:ext cx="235642"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en-US" altLang="zh-CN" sz="1270" b="0" dirty="0">
                  <a:solidFill>
                    <a:srgbClr val="000000"/>
                  </a:solidFill>
                  <a:latin typeface="微软雅黑" panose="020B0503020204020204" pitchFamily="34" charset="-122"/>
                  <a:ea typeface="微软雅黑" panose="020B0503020204020204" pitchFamily="34" charset="-122"/>
                </a:rPr>
                <a:t>IO</a:t>
              </a:r>
              <a:r>
                <a:rPr lang="en-US" altLang="zh-CN" sz="1270" dirty="0">
                  <a:solidFill>
                    <a:srgbClr val="000000"/>
                  </a:solidFill>
                  <a:latin typeface="微软雅黑" panose="020B0503020204020204" pitchFamily="34" charset="-122"/>
                  <a:ea typeface="微软雅黑" panose="020B0503020204020204" pitchFamily="34" charset="-122"/>
                </a:rPr>
                <a:t> </a:t>
              </a:r>
              <a:endParaRPr lang="en-US" altLang="zh-CN" sz="2175" b="0" dirty="0">
                <a:solidFill>
                  <a:srgbClr val="000000"/>
                </a:solidFill>
                <a:latin typeface="微软雅黑" panose="020B0503020204020204" pitchFamily="34" charset="-122"/>
                <a:ea typeface="微软雅黑" panose="020B0503020204020204" pitchFamily="34" charset="-122"/>
              </a:endParaRPr>
            </a:p>
          </p:txBody>
        </p:sp>
        <p:sp>
          <p:nvSpPr>
            <p:cNvPr id="19" name="Rectangle 15"/>
            <p:cNvSpPr>
              <a:spLocks noChangeArrowheads="1"/>
            </p:cNvSpPr>
            <p:nvPr/>
          </p:nvSpPr>
          <p:spPr bwMode="auto">
            <a:xfrm>
              <a:off x="1909822" y="5603684"/>
              <a:ext cx="490519"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270" b="0" dirty="0">
                  <a:solidFill>
                    <a:srgbClr val="000000"/>
                  </a:solidFill>
                  <a:latin typeface="微软雅黑" panose="020B0503020204020204" pitchFamily="34" charset="-122"/>
                  <a:ea typeface="微软雅黑" panose="020B0503020204020204" pitchFamily="34" charset="-122"/>
                </a:rPr>
                <a:t>调度层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20" name="Rectangle 16"/>
            <p:cNvSpPr>
              <a:spLocks noChangeArrowheads="1"/>
            </p:cNvSpPr>
            <p:nvPr/>
          </p:nvSpPr>
          <p:spPr bwMode="auto">
            <a:xfrm>
              <a:off x="1309882" y="5805097"/>
              <a:ext cx="1398177" cy="27402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21" name="Rectangle 17"/>
            <p:cNvSpPr>
              <a:spLocks noChangeArrowheads="1"/>
            </p:cNvSpPr>
            <p:nvPr/>
          </p:nvSpPr>
          <p:spPr bwMode="auto">
            <a:xfrm>
              <a:off x="1309882" y="5805097"/>
              <a:ext cx="1398177" cy="274029"/>
            </a:xfrm>
            <a:prstGeom prst="rect">
              <a:avLst/>
            </a:pr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22" name="Rectangle 18"/>
            <p:cNvSpPr>
              <a:spLocks noChangeArrowheads="1"/>
            </p:cNvSpPr>
            <p:nvPr/>
          </p:nvSpPr>
          <p:spPr bwMode="auto">
            <a:xfrm>
              <a:off x="1648375" y="5862642"/>
              <a:ext cx="981038"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270" b="0" dirty="0">
                  <a:solidFill>
                    <a:srgbClr val="000000"/>
                  </a:solidFill>
                  <a:latin typeface="微软雅黑" panose="020B0503020204020204" pitchFamily="34" charset="-122"/>
                  <a:ea typeface="微软雅黑" panose="020B0503020204020204" pitchFamily="34" charset="-122"/>
                </a:rPr>
                <a:t>块设备驱动层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23" name="Rectangle 19"/>
            <p:cNvSpPr>
              <a:spLocks noChangeArrowheads="1"/>
            </p:cNvSpPr>
            <p:nvPr/>
          </p:nvSpPr>
          <p:spPr bwMode="auto">
            <a:xfrm>
              <a:off x="1309882" y="6079126"/>
              <a:ext cx="1398177" cy="27402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24" name="Rectangle 20"/>
            <p:cNvSpPr>
              <a:spLocks noChangeArrowheads="1"/>
            </p:cNvSpPr>
            <p:nvPr/>
          </p:nvSpPr>
          <p:spPr bwMode="auto">
            <a:xfrm>
              <a:off x="1309882" y="6079126"/>
              <a:ext cx="1398177" cy="274029"/>
            </a:xfrm>
            <a:prstGeom prst="rect">
              <a:avLst/>
            </a:pr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25" name="Rectangle 21"/>
            <p:cNvSpPr>
              <a:spLocks noChangeArrowheads="1"/>
            </p:cNvSpPr>
            <p:nvPr/>
          </p:nvSpPr>
          <p:spPr bwMode="auto">
            <a:xfrm>
              <a:off x="1648375" y="6132561"/>
              <a:ext cx="981038"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270" b="0" dirty="0">
                  <a:solidFill>
                    <a:srgbClr val="000000"/>
                  </a:solidFill>
                  <a:latin typeface="微软雅黑" panose="020B0503020204020204" pitchFamily="34" charset="-122"/>
                  <a:ea typeface="微软雅黑" panose="020B0503020204020204" pitchFamily="34" charset="-122"/>
                </a:rPr>
                <a:t>物理块设备层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36" name="Rectangle 32"/>
            <p:cNvSpPr>
              <a:spLocks noChangeArrowheads="1"/>
            </p:cNvSpPr>
            <p:nvPr/>
          </p:nvSpPr>
          <p:spPr bwMode="auto">
            <a:xfrm>
              <a:off x="3174118" y="3633413"/>
              <a:ext cx="775502" cy="58642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37" name="Rectangle 33"/>
            <p:cNvSpPr>
              <a:spLocks noChangeArrowheads="1"/>
            </p:cNvSpPr>
            <p:nvPr/>
          </p:nvSpPr>
          <p:spPr bwMode="auto">
            <a:xfrm>
              <a:off x="3189274" y="3644374"/>
              <a:ext cx="990217" cy="586423"/>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38" name="Rectangle 34"/>
            <p:cNvSpPr>
              <a:spLocks noChangeArrowheads="1"/>
            </p:cNvSpPr>
            <p:nvPr/>
          </p:nvSpPr>
          <p:spPr bwMode="auto">
            <a:xfrm>
              <a:off x="3241058" y="3759466"/>
              <a:ext cx="298159"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en-US" altLang="zh-CN" sz="1270" b="0" dirty="0">
                  <a:solidFill>
                    <a:srgbClr val="000000"/>
                  </a:solidFill>
                  <a:latin typeface="微软雅黑" panose="020B0503020204020204" pitchFamily="34" charset="-122"/>
                  <a:ea typeface="微软雅黑" panose="020B0503020204020204" pitchFamily="34" charset="-122"/>
                </a:rPr>
                <a:t>TSS</a:t>
              </a:r>
            </a:p>
          </p:txBody>
        </p:sp>
        <p:sp>
          <p:nvSpPr>
            <p:cNvPr id="39" name="Rectangle 35"/>
            <p:cNvSpPr>
              <a:spLocks noChangeArrowheads="1"/>
            </p:cNvSpPr>
            <p:nvPr/>
          </p:nvSpPr>
          <p:spPr bwMode="auto">
            <a:xfrm>
              <a:off x="3561237" y="3770720"/>
              <a:ext cx="557845" cy="151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090" b="0" dirty="0">
                  <a:solidFill>
                    <a:srgbClr val="000000"/>
                  </a:solidFill>
                  <a:latin typeface="微软雅黑" panose="020B0503020204020204" pitchFamily="34" charset="-122"/>
                  <a:ea typeface="微软雅黑" panose="020B0503020204020204" pitchFamily="34" charset="-122"/>
                </a:rPr>
                <a:t>密钥安全</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40" name="Rectangle 36"/>
            <p:cNvSpPr>
              <a:spLocks noChangeArrowheads="1"/>
            </p:cNvSpPr>
            <p:nvPr/>
          </p:nvSpPr>
          <p:spPr bwMode="auto">
            <a:xfrm>
              <a:off x="3339575" y="3947177"/>
              <a:ext cx="557845" cy="151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090" b="0" dirty="0">
                  <a:solidFill>
                    <a:srgbClr val="000000"/>
                  </a:solidFill>
                  <a:latin typeface="微软雅黑" panose="020B0503020204020204" pitchFamily="34" charset="-122"/>
                  <a:ea typeface="微软雅黑" panose="020B0503020204020204" pitchFamily="34" charset="-122"/>
                </a:rPr>
                <a:t>存储接口</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41" name="Freeform 37"/>
            <p:cNvSpPr/>
            <p:nvPr/>
          </p:nvSpPr>
          <p:spPr bwMode="auto">
            <a:xfrm>
              <a:off x="3561869" y="4343149"/>
              <a:ext cx="1263" cy="95910"/>
            </a:xfrm>
            <a:custGeom>
              <a:avLst/>
              <a:gdLst>
                <a:gd name="T0" fmla="*/ 0 w 1"/>
                <a:gd name="T1" fmla="*/ 70 h 70"/>
                <a:gd name="T2" fmla="*/ 0 w 1"/>
                <a:gd name="T3" fmla="*/ 46 h 70"/>
                <a:gd name="T4" fmla="*/ 0 w 1"/>
                <a:gd name="T5" fmla="*/ 22 h 70"/>
                <a:gd name="T6" fmla="*/ 0 w 1"/>
                <a:gd name="T7" fmla="*/ 0 h 70"/>
                <a:gd name="T8" fmla="*/ 0 60000 65536"/>
                <a:gd name="T9" fmla="*/ 0 60000 65536"/>
                <a:gd name="T10" fmla="*/ 0 60000 65536"/>
                <a:gd name="T11" fmla="*/ 0 60000 65536"/>
                <a:gd name="T12" fmla="*/ 0 w 1"/>
                <a:gd name="T13" fmla="*/ 0 h 70"/>
                <a:gd name="T14" fmla="*/ 1 w 1"/>
                <a:gd name="T15" fmla="*/ 70 h 70"/>
              </a:gdLst>
              <a:ahLst/>
              <a:cxnLst>
                <a:cxn ang="T8">
                  <a:pos x="T0" y="T1"/>
                </a:cxn>
                <a:cxn ang="T9">
                  <a:pos x="T2" y="T3"/>
                </a:cxn>
                <a:cxn ang="T10">
                  <a:pos x="T4" y="T5"/>
                </a:cxn>
                <a:cxn ang="T11">
                  <a:pos x="T6" y="T7"/>
                </a:cxn>
              </a:cxnLst>
              <a:rect l="T12" t="T13" r="T14" b="T15"/>
              <a:pathLst>
                <a:path w="1" h="70">
                  <a:moveTo>
                    <a:pt x="0" y="70"/>
                  </a:moveTo>
                  <a:lnTo>
                    <a:pt x="0" y="46"/>
                  </a:lnTo>
                  <a:lnTo>
                    <a:pt x="0" y="22"/>
                  </a:lnTo>
                  <a:lnTo>
                    <a:pt x="0" y="0"/>
                  </a:lnTo>
                </a:path>
              </a:pathLst>
            </a:custGeom>
            <a:noFill/>
            <a:ln w="9525"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2" name="Freeform 38"/>
            <p:cNvSpPr>
              <a:spLocks noChangeArrowheads="1"/>
            </p:cNvSpPr>
            <p:nvPr/>
          </p:nvSpPr>
          <p:spPr bwMode="auto">
            <a:xfrm>
              <a:off x="3526504" y="4428099"/>
              <a:ext cx="70730" cy="134274"/>
            </a:xfrm>
            <a:custGeom>
              <a:avLst/>
              <a:gdLst>
                <a:gd name="T0" fmla="*/ 56 w 56"/>
                <a:gd name="T1" fmla="*/ 0 h 98"/>
                <a:gd name="T2" fmla="*/ 28 w 56"/>
                <a:gd name="T3" fmla="*/ 98 h 98"/>
                <a:gd name="T4" fmla="*/ 0 w 56"/>
                <a:gd name="T5" fmla="*/ 0 h 98"/>
                <a:gd name="T6" fmla="*/ 56 w 56"/>
                <a:gd name="T7" fmla="*/ 0 h 98"/>
                <a:gd name="T8" fmla="*/ 0 60000 65536"/>
                <a:gd name="T9" fmla="*/ 0 60000 65536"/>
                <a:gd name="T10" fmla="*/ 0 60000 65536"/>
                <a:gd name="T11" fmla="*/ 0 60000 65536"/>
                <a:gd name="T12" fmla="*/ 0 w 56"/>
                <a:gd name="T13" fmla="*/ 0 h 98"/>
                <a:gd name="T14" fmla="*/ 56 w 56"/>
                <a:gd name="T15" fmla="*/ 98 h 98"/>
              </a:gdLst>
              <a:ahLst/>
              <a:cxnLst>
                <a:cxn ang="T8">
                  <a:pos x="T0" y="T1"/>
                </a:cxn>
                <a:cxn ang="T9">
                  <a:pos x="T2" y="T3"/>
                </a:cxn>
                <a:cxn ang="T10">
                  <a:pos x="T4" y="T5"/>
                </a:cxn>
                <a:cxn ang="T11">
                  <a:pos x="T6" y="T7"/>
                </a:cxn>
              </a:cxnLst>
              <a:rect l="T12" t="T13" r="T14" b="T15"/>
              <a:pathLst>
                <a:path w="56" h="98">
                  <a:moveTo>
                    <a:pt x="56" y="0"/>
                  </a:moveTo>
                  <a:lnTo>
                    <a:pt x="28" y="98"/>
                  </a:lnTo>
                  <a:lnTo>
                    <a:pt x="0" y="0"/>
                  </a:lnTo>
                  <a:lnTo>
                    <a:pt x="56" y="0"/>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3" name="Freeform 39"/>
            <p:cNvSpPr>
              <a:spLocks noChangeArrowheads="1"/>
            </p:cNvSpPr>
            <p:nvPr/>
          </p:nvSpPr>
          <p:spPr bwMode="auto">
            <a:xfrm>
              <a:off x="3526504" y="4219836"/>
              <a:ext cx="70730" cy="134274"/>
            </a:xfrm>
            <a:custGeom>
              <a:avLst/>
              <a:gdLst>
                <a:gd name="T0" fmla="*/ 0 w 56"/>
                <a:gd name="T1" fmla="*/ 98 h 98"/>
                <a:gd name="T2" fmla="*/ 28 w 56"/>
                <a:gd name="T3" fmla="*/ 0 h 98"/>
                <a:gd name="T4" fmla="*/ 56 w 56"/>
                <a:gd name="T5" fmla="*/ 98 h 98"/>
                <a:gd name="T6" fmla="*/ 0 w 56"/>
                <a:gd name="T7" fmla="*/ 98 h 98"/>
                <a:gd name="T8" fmla="*/ 0 60000 65536"/>
                <a:gd name="T9" fmla="*/ 0 60000 65536"/>
                <a:gd name="T10" fmla="*/ 0 60000 65536"/>
                <a:gd name="T11" fmla="*/ 0 60000 65536"/>
                <a:gd name="T12" fmla="*/ 0 w 56"/>
                <a:gd name="T13" fmla="*/ 0 h 98"/>
                <a:gd name="T14" fmla="*/ 56 w 56"/>
                <a:gd name="T15" fmla="*/ 98 h 98"/>
              </a:gdLst>
              <a:ahLst/>
              <a:cxnLst>
                <a:cxn ang="T8">
                  <a:pos x="T0" y="T1"/>
                </a:cxn>
                <a:cxn ang="T9">
                  <a:pos x="T2" y="T3"/>
                </a:cxn>
                <a:cxn ang="T10">
                  <a:pos x="T4" y="T5"/>
                </a:cxn>
                <a:cxn ang="T11">
                  <a:pos x="T6" y="T7"/>
                </a:cxn>
              </a:cxnLst>
              <a:rect l="T12" t="T13" r="T14" b="T15"/>
              <a:pathLst>
                <a:path w="56" h="98">
                  <a:moveTo>
                    <a:pt x="0" y="98"/>
                  </a:moveTo>
                  <a:lnTo>
                    <a:pt x="28" y="0"/>
                  </a:lnTo>
                  <a:lnTo>
                    <a:pt x="56" y="98"/>
                  </a:lnTo>
                  <a:lnTo>
                    <a:pt x="0" y="98"/>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3174118" y="4562373"/>
              <a:ext cx="775502" cy="34253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5" name="Rectangle 41"/>
            <p:cNvSpPr>
              <a:spLocks noChangeArrowheads="1"/>
            </p:cNvSpPr>
            <p:nvPr/>
          </p:nvSpPr>
          <p:spPr bwMode="auto">
            <a:xfrm>
              <a:off x="3174118" y="4562373"/>
              <a:ext cx="775502" cy="342537"/>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6" name="Rectangle 42"/>
            <p:cNvSpPr>
              <a:spLocks noChangeArrowheads="1"/>
            </p:cNvSpPr>
            <p:nvPr/>
          </p:nvSpPr>
          <p:spPr bwMode="auto">
            <a:xfrm>
              <a:off x="3412832" y="4648692"/>
              <a:ext cx="448841"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en-US" altLang="zh-CN" sz="1270" b="0" dirty="0">
                  <a:solidFill>
                    <a:srgbClr val="000000"/>
                  </a:solidFill>
                  <a:latin typeface="微软雅黑" panose="020B0503020204020204" pitchFamily="34" charset="-122"/>
                  <a:ea typeface="微软雅黑" panose="020B0503020204020204" pitchFamily="34" charset="-122"/>
                </a:rPr>
                <a:t>TDDL</a:t>
              </a:r>
            </a:p>
          </p:txBody>
        </p:sp>
        <p:sp>
          <p:nvSpPr>
            <p:cNvPr id="47" name="Freeform 43"/>
            <p:cNvSpPr/>
            <p:nvPr/>
          </p:nvSpPr>
          <p:spPr bwMode="auto">
            <a:xfrm>
              <a:off x="3561869" y="5046035"/>
              <a:ext cx="1263" cy="109611"/>
            </a:xfrm>
            <a:custGeom>
              <a:avLst/>
              <a:gdLst>
                <a:gd name="T0" fmla="*/ 0 w 1"/>
                <a:gd name="T1" fmla="*/ 80 h 80"/>
                <a:gd name="T2" fmla="*/ 0 w 1"/>
                <a:gd name="T3" fmla="*/ 59 h 80"/>
                <a:gd name="T4" fmla="*/ 0 w 1"/>
                <a:gd name="T5" fmla="*/ 39 h 80"/>
                <a:gd name="T6" fmla="*/ 0 w 1"/>
                <a:gd name="T7" fmla="*/ 19 h 80"/>
                <a:gd name="T8" fmla="*/ 0 w 1"/>
                <a:gd name="T9" fmla="*/ 0 h 80"/>
                <a:gd name="T10" fmla="*/ 0 60000 65536"/>
                <a:gd name="T11" fmla="*/ 0 60000 65536"/>
                <a:gd name="T12" fmla="*/ 0 60000 65536"/>
                <a:gd name="T13" fmla="*/ 0 60000 65536"/>
                <a:gd name="T14" fmla="*/ 0 60000 65536"/>
                <a:gd name="T15" fmla="*/ 0 w 1"/>
                <a:gd name="T16" fmla="*/ 0 h 80"/>
                <a:gd name="T17" fmla="*/ 1 w 1"/>
                <a:gd name="T18" fmla="*/ 80 h 80"/>
              </a:gdLst>
              <a:ahLst/>
              <a:cxnLst>
                <a:cxn ang="T10">
                  <a:pos x="T0" y="T1"/>
                </a:cxn>
                <a:cxn ang="T11">
                  <a:pos x="T2" y="T3"/>
                </a:cxn>
                <a:cxn ang="T12">
                  <a:pos x="T4" y="T5"/>
                </a:cxn>
                <a:cxn ang="T13">
                  <a:pos x="T6" y="T7"/>
                </a:cxn>
                <a:cxn ang="T14">
                  <a:pos x="T8" y="T9"/>
                </a:cxn>
              </a:cxnLst>
              <a:rect l="T15" t="T16" r="T17" b="T18"/>
              <a:pathLst>
                <a:path w="1" h="80">
                  <a:moveTo>
                    <a:pt x="0" y="80"/>
                  </a:moveTo>
                  <a:lnTo>
                    <a:pt x="0" y="59"/>
                  </a:lnTo>
                  <a:lnTo>
                    <a:pt x="0" y="39"/>
                  </a:lnTo>
                  <a:lnTo>
                    <a:pt x="0" y="19"/>
                  </a:lnTo>
                  <a:lnTo>
                    <a:pt x="0" y="0"/>
                  </a:lnTo>
                </a:path>
              </a:pathLst>
            </a:cu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8" name="Freeform 44"/>
            <p:cNvSpPr>
              <a:spLocks noChangeArrowheads="1"/>
            </p:cNvSpPr>
            <p:nvPr/>
          </p:nvSpPr>
          <p:spPr bwMode="auto">
            <a:xfrm>
              <a:off x="3520189" y="5143315"/>
              <a:ext cx="82097" cy="153456"/>
            </a:xfrm>
            <a:custGeom>
              <a:avLst/>
              <a:gdLst>
                <a:gd name="T0" fmla="*/ 65 w 65"/>
                <a:gd name="T1" fmla="*/ 0 h 112"/>
                <a:gd name="T2" fmla="*/ 33 w 65"/>
                <a:gd name="T3" fmla="*/ 112 h 112"/>
                <a:gd name="T4" fmla="*/ 0 w 65"/>
                <a:gd name="T5" fmla="*/ 0 h 112"/>
                <a:gd name="T6" fmla="*/ 65 w 65"/>
                <a:gd name="T7" fmla="*/ 0 h 112"/>
                <a:gd name="T8" fmla="*/ 0 60000 65536"/>
                <a:gd name="T9" fmla="*/ 0 60000 65536"/>
                <a:gd name="T10" fmla="*/ 0 60000 65536"/>
                <a:gd name="T11" fmla="*/ 0 60000 65536"/>
                <a:gd name="T12" fmla="*/ 0 w 65"/>
                <a:gd name="T13" fmla="*/ 0 h 112"/>
                <a:gd name="T14" fmla="*/ 65 w 65"/>
                <a:gd name="T15" fmla="*/ 112 h 112"/>
              </a:gdLst>
              <a:ahLst/>
              <a:cxnLst>
                <a:cxn ang="T8">
                  <a:pos x="T0" y="T1"/>
                </a:cxn>
                <a:cxn ang="T9">
                  <a:pos x="T2" y="T3"/>
                </a:cxn>
                <a:cxn ang="T10">
                  <a:pos x="T4" y="T5"/>
                </a:cxn>
                <a:cxn ang="T11">
                  <a:pos x="T6" y="T7"/>
                </a:cxn>
              </a:cxnLst>
              <a:rect l="T12" t="T13" r="T14" b="T15"/>
              <a:pathLst>
                <a:path w="65" h="112">
                  <a:moveTo>
                    <a:pt x="65" y="0"/>
                  </a:moveTo>
                  <a:lnTo>
                    <a:pt x="33" y="112"/>
                  </a:lnTo>
                  <a:lnTo>
                    <a:pt x="0" y="0"/>
                  </a:lnTo>
                  <a:lnTo>
                    <a:pt x="65" y="0"/>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9" name="Freeform 45"/>
            <p:cNvSpPr>
              <a:spLocks noChangeArrowheads="1"/>
            </p:cNvSpPr>
            <p:nvPr/>
          </p:nvSpPr>
          <p:spPr bwMode="auto">
            <a:xfrm>
              <a:off x="3520189" y="4904909"/>
              <a:ext cx="82097" cy="154827"/>
            </a:xfrm>
            <a:custGeom>
              <a:avLst/>
              <a:gdLst>
                <a:gd name="T0" fmla="*/ 0 w 65"/>
                <a:gd name="T1" fmla="*/ 113 h 113"/>
                <a:gd name="T2" fmla="*/ 33 w 65"/>
                <a:gd name="T3" fmla="*/ 0 h 113"/>
                <a:gd name="T4" fmla="*/ 65 w 65"/>
                <a:gd name="T5" fmla="*/ 113 h 113"/>
                <a:gd name="T6" fmla="*/ 0 w 65"/>
                <a:gd name="T7" fmla="*/ 113 h 113"/>
                <a:gd name="T8" fmla="*/ 0 60000 65536"/>
                <a:gd name="T9" fmla="*/ 0 60000 65536"/>
                <a:gd name="T10" fmla="*/ 0 60000 65536"/>
                <a:gd name="T11" fmla="*/ 0 60000 65536"/>
                <a:gd name="T12" fmla="*/ 0 w 65"/>
                <a:gd name="T13" fmla="*/ 0 h 113"/>
                <a:gd name="T14" fmla="*/ 65 w 65"/>
                <a:gd name="T15" fmla="*/ 113 h 113"/>
              </a:gdLst>
              <a:ahLst/>
              <a:cxnLst>
                <a:cxn ang="T8">
                  <a:pos x="T0" y="T1"/>
                </a:cxn>
                <a:cxn ang="T9">
                  <a:pos x="T2" y="T3"/>
                </a:cxn>
                <a:cxn ang="T10">
                  <a:pos x="T4" y="T5"/>
                </a:cxn>
                <a:cxn ang="T11">
                  <a:pos x="T6" y="T7"/>
                </a:cxn>
              </a:cxnLst>
              <a:rect l="T12" t="T13" r="T14" b="T15"/>
              <a:pathLst>
                <a:path w="65" h="113">
                  <a:moveTo>
                    <a:pt x="0" y="113"/>
                  </a:moveTo>
                  <a:lnTo>
                    <a:pt x="33" y="0"/>
                  </a:lnTo>
                  <a:lnTo>
                    <a:pt x="65" y="113"/>
                  </a:lnTo>
                  <a:lnTo>
                    <a:pt x="0" y="113"/>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0" name="Rectangle 46"/>
            <p:cNvSpPr>
              <a:spLocks noChangeArrowheads="1"/>
            </p:cNvSpPr>
            <p:nvPr/>
          </p:nvSpPr>
          <p:spPr bwMode="auto">
            <a:xfrm>
              <a:off x="3174118" y="5296772"/>
              <a:ext cx="775502" cy="342537"/>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1" name="Rectangle 47"/>
            <p:cNvSpPr>
              <a:spLocks noChangeArrowheads="1"/>
            </p:cNvSpPr>
            <p:nvPr/>
          </p:nvSpPr>
          <p:spPr bwMode="auto">
            <a:xfrm>
              <a:off x="3174118" y="5296772"/>
              <a:ext cx="775502" cy="342537"/>
            </a:xfrm>
            <a:prstGeom prst="rect">
              <a:avLst/>
            </a:pr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2" name="Rectangle 48"/>
            <p:cNvSpPr>
              <a:spLocks noChangeArrowheads="1"/>
            </p:cNvSpPr>
            <p:nvPr/>
          </p:nvSpPr>
          <p:spPr bwMode="auto">
            <a:xfrm>
              <a:off x="3445670" y="5385831"/>
              <a:ext cx="359073"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en-US" altLang="zh-CN" sz="1270" b="0" dirty="0">
                  <a:solidFill>
                    <a:srgbClr val="000000"/>
                  </a:solidFill>
                  <a:latin typeface="微软雅黑" panose="020B0503020204020204" pitchFamily="34" charset="-122"/>
                  <a:ea typeface="微软雅黑" panose="020B0503020204020204" pitchFamily="34" charset="-122"/>
                </a:rPr>
                <a:t>TDD</a:t>
              </a:r>
            </a:p>
          </p:txBody>
        </p:sp>
        <p:sp>
          <p:nvSpPr>
            <p:cNvPr id="53" name="Freeform 49"/>
            <p:cNvSpPr/>
            <p:nvPr/>
          </p:nvSpPr>
          <p:spPr bwMode="auto">
            <a:xfrm>
              <a:off x="3561869" y="5780434"/>
              <a:ext cx="1263" cy="157567"/>
            </a:xfrm>
            <a:custGeom>
              <a:avLst/>
              <a:gdLst>
                <a:gd name="T0" fmla="*/ 0 w 1"/>
                <a:gd name="T1" fmla="*/ 115 h 115"/>
                <a:gd name="T2" fmla="*/ 0 w 1"/>
                <a:gd name="T3" fmla="*/ 85 h 115"/>
                <a:gd name="T4" fmla="*/ 0 w 1"/>
                <a:gd name="T5" fmla="*/ 56 h 115"/>
                <a:gd name="T6" fmla="*/ 0 w 1"/>
                <a:gd name="T7" fmla="*/ 27 h 115"/>
                <a:gd name="T8" fmla="*/ 0 w 1"/>
                <a:gd name="T9" fmla="*/ 0 h 115"/>
                <a:gd name="T10" fmla="*/ 0 60000 65536"/>
                <a:gd name="T11" fmla="*/ 0 60000 65536"/>
                <a:gd name="T12" fmla="*/ 0 60000 65536"/>
                <a:gd name="T13" fmla="*/ 0 60000 65536"/>
                <a:gd name="T14" fmla="*/ 0 60000 65536"/>
                <a:gd name="T15" fmla="*/ 0 w 1"/>
                <a:gd name="T16" fmla="*/ 0 h 115"/>
                <a:gd name="T17" fmla="*/ 1 w 1"/>
                <a:gd name="T18" fmla="*/ 115 h 115"/>
              </a:gdLst>
              <a:ahLst/>
              <a:cxnLst>
                <a:cxn ang="T10">
                  <a:pos x="T0" y="T1"/>
                </a:cxn>
                <a:cxn ang="T11">
                  <a:pos x="T2" y="T3"/>
                </a:cxn>
                <a:cxn ang="T12">
                  <a:pos x="T4" y="T5"/>
                </a:cxn>
                <a:cxn ang="T13">
                  <a:pos x="T6" y="T7"/>
                </a:cxn>
                <a:cxn ang="T14">
                  <a:pos x="T8" y="T9"/>
                </a:cxn>
              </a:cxnLst>
              <a:rect l="T15" t="T16" r="T17" b="T18"/>
              <a:pathLst>
                <a:path w="1" h="115">
                  <a:moveTo>
                    <a:pt x="0" y="115"/>
                  </a:moveTo>
                  <a:lnTo>
                    <a:pt x="0" y="85"/>
                  </a:lnTo>
                  <a:lnTo>
                    <a:pt x="0" y="56"/>
                  </a:lnTo>
                  <a:lnTo>
                    <a:pt x="0" y="27"/>
                  </a:lnTo>
                  <a:lnTo>
                    <a:pt x="0" y="0"/>
                  </a:lnTo>
                </a:path>
              </a:pathLst>
            </a:cu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4" name="Freeform 50"/>
            <p:cNvSpPr>
              <a:spLocks noChangeArrowheads="1"/>
            </p:cNvSpPr>
            <p:nvPr/>
          </p:nvSpPr>
          <p:spPr bwMode="auto">
            <a:xfrm>
              <a:off x="3520189" y="5925669"/>
              <a:ext cx="82097" cy="153456"/>
            </a:xfrm>
            <a:custGeom>
              <a:avLst/>
              <a:gdLst>
                <a:gd name="T0" fmla="*/ 65 w 65"/>
                <a:gd name="T1" fmla="*/ 0 h 112"/>
                <a:gd name="T2" fmla="*/ 33 w 65"/>
                <a:gd name="T3" fmla="*/ 112 h 112"/>
                <a:gd name="T4" fmla="*/ 0 w 65"/>
                <a:gd name="T5" fmla="*/ 0 h 112"/>
                <a:gd name="T6" fmla="*/ 65 w 65"/>
                <a:gd name="T7" fmla="*/ 0 h 112"/>
                <a:gd name="T8" fmla="*/ 0 60000 65536"/>
                <a:gd name="T9" fmla="*/ 0 60000 65536"/>
                <a:gd name="T10" fmla="*/ 0 60000 65536"/>
                <a:gd name="T11" fmla="*/ 0 60000 65536"/>
                <a:gd name="T12" fmla="*/ 0 w 65"/>
                <a:gd name="T13" fmla="*/ 0 h 112"/>
                <a:gd name="T14" fmla="*/ 65 w 65"/>
                <a:gd name="T15" fmla="*/ 112 h 112"/>
              </a:gdLst>
              <a:ahLst/>
              <a:cxnLst>
                <a:cxn ang="T8">
                  <a:pos x="T0" y="T1"/>
                </a:cxn>
                <a:cxn ang="T9">
                  <a:pos x="T2" y="T3"/>
                </a:cxn>
                <a:cxn ang="T10">
                  <a:pos x="T4" y="T5"/>
                </a:cxn>
                <a:cxn ang="T11">
                  <a:pos x="T6" y="T7"/>
                </a:cxn>
              </a:cxnLst>
              <a:rect l="T12" t="T13" r="T14" b="T15"/>
              <a:pathLst>
                <a:path w="65" h="112">
                  <a:moveTo>
                    <a:pt x="65" y="0"/>
                  </a:moveTo>
                  <a:lnTo>
                    <a:pt x="33" y="112"/>
                  </a:lnTo>
                  <a:lnTo>
                    <a:pt x="0" y="0"/>
                  </a:lnTo>
                  <a:lnTo>
                    <a:pt x="65" y="0"/>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5" name="Freeform 51"/>
            <p:cNvSpPr>
              <a:spLocks noChangeArrowheads="1"/>
            </p:cNvSpPr>
            <p:nvPr/>
          </p:nvSpPr>
          <p:spPr bwMode="auto">
            <a:xfrm>
              <a:off x="3520189" y="5639308"/>
              <a:ext cx="82097" cy="154827"/>
            </a:xfrm>
            <a:custGeom>
              <a:avLst/>
              <a:gdLst>
                <a:gd name="T0" fmla="*/ 0 w 65"/>
                <a:gd name="T1" fmla="*/ 113 h 113"/>
                <a:gd name="T2" fmla="*/ 33 w 65"/>
                <a:gd name="T3" fmla="*/ 0 h 113"/>
                <a:gd name="T4" fmla="*/ 65 w 65"/>
                <a:gd name="T5" fmla="*/ 113 h 113"/>
                <a:gd name="T6" fmla="*/ 0 w 65"/>
                <a:gd name="T7" fmla="*/ 113 h 113"/>
                <a:gd name="T8" fmla="*/ 0 60000 65536"/>
                <a:gd name="T9" fmla="*/ 0 60000 65536"/>
                <a:gd name="T10" fmla="*/ 0 60000 65536"/>
                <a:gd name="T11" fmla="*/ 0 60000 65536"/>
                <a:gd name="T12" fmla="*/ 0 w 65"/>
                <a:gd name="T13" fmla="*/ 0 h 113"/>
                <a:gd name="T14" fmla="*/ 65 w 65"/>
                <a:gd name="T15" fmla="*/ 113 h 113"/>
              </a:gdLst>
              <a:ahLst/>
              <a:cxnLst>
                <a:cxn ang="T8">
                  <a:pos x="T0" y="T1"/>
                </a:cxn>
                <a:cxn ang="T9">
                  <a:pos x="T2" y="T3"/>
                </a:cxn>
                <a:cxn ang="T10">
                  <a:pos x="T4" y="T5"/>
                </a:cxn>
                <a:cxn ang="T11">
                  <a:pos x="T6" y="T7"/>
                </a:cxn>
              </a:cxnLst>
              <a:rect l="T12" t="T13" r="T14" b="T15"/>
              <a:pathLst>
                <a:path w="65" h="113">
                  <a:moveTo>
                    <a:pt x="0" y="113"/>
                  </a:moveTo>
                  <a:lnTo>
                    <a:pt x="33" y="0"/>
                  </a:lnTo>
                  <a:lnTo>
                    <a:pt x="65" y="113"/>
                  </a:lnTo>
                  <a:lnTo>
                    <a:pt x="0" y="113"/>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6" name="Rectangle 52"/>
            <p:cNvSpPr>
              <a:spLocks noChangeArrowheads="1"/>
            </p:cNvSpPr>
            <p:nvPr/>
          </p:nvSpPr>
          <p:spPr bwMode="auto">
            <a:xfrm>
              <a:off x="3174118" y="6079126"/>
              <a:ext cx="775502" cy="34390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7" name="Rectangle 53"/>
            <p:cNvSpPr>
              <a:spLocks noChangeArrowheads="1"/>
            </p:cNvSpPr>
            <p:nvPr/>
          </p:nvSpPr>
          <p:spPr bwMode="auto">
            <a:xfrm>
              <a:off x="3186748" y="6079126"/>
              <a:ext cx="775502" cy="343907"/>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8" name="Rectangle 54"/>
            <p:cNvSpPr>
              <a:spLocks noChangeArrowheads="1"/>
            </p:cNvSpPr>
            <p:nvPr/>
          </p:nvSpPr>
          <p:spPr bwMode="auto">
            <a:xfrm>
              <a:off x="3372482" y="6162704"/>
              <a:ext cx="474489" cy="186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en-US" altLang="zh-CN" sz="1270" dirty="0" smtClean="0">
                  <a:solidFill>
                    <a:srgbClr val="000000"/>
                  </a:solidFill>
                  <a:latin typeface="微软雅黑" panose="020B0503020204020204" pitchFamily="34" charset="-122"/>
                  <a:ea typeface="微软雅黑" panose="020B0503020204020204" pitchFamily="34" charset="-122"/>
                </a:rPr>
                <a:t>STPM</a:t>
              </a:r>
              <a:endParaRPr lang="en-US" altLang="zh-CN" sz="1270" dirty="0">
                <a:solidFill>
                  <a:srgbClr val="000000"/>
                </a:solidFill>
                <a:latin typeface="微软雅黑" panose="020B0503020204020204" pitchFamily="34" charset="-122"/>
                <a:ea typeface="微软雅黑" panose="020B0503020204020204" pitchFamily="34" charset="-122"/>
              </a:endParaRPr>
            </a:p>
          </p:txBody>
        </p:sp>
        <p:sp>
          <p:nvSpPr>
            <p:cNvPr id="59" name="Rectangle 55"/>
            <p:cNvSpPr>
              <a:spLocks noChangeArrowheads="1"/>
            </p:cNvSpPr>
            <p:nvPr/>
          </p:nvSpPr>
          <p:spPr bwMode="auto">
            <a:xfrm>
              <a:off x="1155792" y="4110225"/>
              <a:ext cx="1707621" cy="79468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0" name="Rectangle 56"/>
            <p:cNvSpPr>
              <a:spLocks noChangeArrowheads="1"/>
            </p:cNvSpPr>
            <p:nvPr/>
          </p:nvSpPr>
          <p:spPr bwMode="auto">
            <a:xfrm>
              <a:off x="1155792" y="4110225"/>
              <a:ext cx="1707621" cy="794686"/>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1" name="Rectangle 57"/>
            <p:cNvSpPr>
              <a:spLocks noChangeArrowheads="1"/>
            </p:cNvSpPr>
            <p:nvPr/>
          </p:nvSpPr>
          <p:spPr bwMode="auto">
            <a:xfrm>
              <a:off x="1264412" y="4308896"/>
              <a:ext cx="666881" cy="411044"/>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2" name="Rectangle 58"/>
            <p:cNvSpPr>
              <a:spLocks noChangeArrowheads="1"/>
            </p:cNvSpPr>
            <p:nvPr/>
          </p:nvSpPr>
          <p:spPr bwMode="auto">
            <a:xfrm>
              <a:off x="1264412" y="4308896"/>
              <a:ext cx="666881" cy="411044"/>
            </a:xfrm>
            <a:prstGeom prst="rect">
              <a:avLst/>
            </a:pr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3" name="Rectangle 59"/>
            <p:cNvSpPr>
              <a:spLocks noChangeArrowheads="1"/>
            </p:cNvSpPr>
            <p:nvPr/>
          </p:nvSpPr>
          <p:spPr bwMode="auto">
            <a:xfrm>
              <a:off x="1375560" y="4443170"/>
              <a:ext cx="557845" cy="151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090" b="0" dirty="0">
                  <a:solidFill>
                    <a:srgbClr val="000000"/>
                  </a:solidFill>
                  <a:latin typeface="微软雅黑" panose="020B0503020204020204" pitchFamily="34" charset="-122"/>
                  <a:ea typeface="微软雅黑" panose="020B0503020204020204" pitchFamily="34" charset="-122"/>
                </a:rPr>
                <a:t>加密模块</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64" name="Rectangle 60"/>
            <p:cNvSpPr>
              <a:spLocks noChangeArrowheads="1"/>
            </p:cNvSpPr>
            <p:nvPr/>
          </p:nvSpPr>
          <p:spPr bwMode="auto">
            <a:xfrm>
              <a:off x="1994445" y="4308896"/>
              <a:ext cx="651725" cy="41104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5" name="Rectangle 61"/>
            <p:cNvSpPr>
              <a:spLocks noChangeArrowheads="1"/>
            </p:cNvSpPr>
            <p:nvPr/>
          </p:nvSpPr>
          <p:spPr bwMode="auto">
            <a:xfrm>
              <a:off x="1994445" y="4308896"/>
              <a:ext cx="651725" cy="411044"/>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6" name="Rectangle 62"/>
            <p:cNvSpPr>
              <a:spLocks noChangeArrowheads="1"/>
            </p:cNvSpPr>
            <p:nvPr/>
          </p:nvSpPr>
          <p:spPr bwMode="auto">
            <a:xfrm>
              <a:off x="2098014" y="4443170"/>
              <a:ext cx="557845" cy="151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090" b="0" dirty="0">
                  <a:solidFill>
                    <a:srgbClr val="000000"/>
                  </a:solidFill>
                  <a:latin typeface="微软雅黑" panose="020B0503020204020204" pitchFamily="34" charset="-122"/>
                  <a:ea typeface="微软雅黑" panose="020B0503020204020204" pitchFamily="34" charset="-122"/>
                </a:rPr>
                <a:t>密钥管理</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70" name="Freeform 66"/>
            <p:cNvSpPr/>
            <p:nvPr/>
          </p:nvSpPr>
          <p:spPr bwMode="auto">
            <a:xfrm>
              <a:off x="2729530" y="4019794"/>
              <a:ext cx="359965" cy="400083"/>
            </a:xfrm>
            <a:custGeom>
              <a:avLst/>
              <a:gdLst>
                <a:gd name="T0" fmla="*/ 0 w 285"/>
                <a:gd name="T1" fmla="*/ 292 h 292"/>
                <a:gd name="T2" fmla="*/ 63 w 285"/>
                <a:gd name="T3" fmla="*/ 227 h 292"/>
                <a:gd name="T4" fmla="*/ 124 w 285"/>
                <a:gd name="T5" fmla="*/ 165 h 292"/>
                <a:gd name="T6" fmla="*/ 181 w 285"/>
                <a:gd name="T7" fmla="*/ 107 h 292"/>
                <a:gd name="T8" fmla="*/ 235 w 285"/>
                <a:gd name="T9" fmla="*/ 52 h 292"/>
                <a:gd name="T10" fmla="*/ 285 w 285"/>
                <a:gd name="T11" fmla="*/ 0 h 292"/>
                <a:gd name="T12" fmla="*/ 0 60000 65536"/>
                <a:gd name="T13" fmla="*/ 0 60000 65536"/>
                <a:gd name="T14" fmla="*/ 0 60000 65536"/>
                <a:gd name="T15" fmla="*/ 0 60000 65536"/>
                <a:gd name="T16" fmla="*/ 0 60000 65536"/>
                <a:gd name="T17" fmla="*/ 0 60000 65536"/>
                <a:gd name="T18" fmla="*/ 0 w 285"/>
                <a:gd name="T19" fmla="*/ 0 h 292"/>
                <a:gd name="T20" fmla="*/ 285 w 285"/>
                <a:gd name="T21" fmla="*/ 292 h 292"/>
              </a:gdLst>
              <a:ahLst/>
              <a:cxnLst>
                <a:cxn ang="T12">
                  <a:pos x="T0" y="T1"/>
                </a:cxn>
                <a:cxn ang="T13">
                  <a:pos x="T2" y="T3"/>
                </a:cxn>
                <a:cxn ang="T14">
                  <a:pos x="T4" y="T5"/>
                </a:cxn>
                <a:cxn ang="T15">
                  <a:pos x="T6" y="T7"/>
                </a:cxn>
                <a:cxn ang="T16">
                  <a:pos x="T8" y="T9"/>
                </a:cxn>
                <a:cxn ang="T17">
                  <a:pos x="T10" y="T11"/>
                </a:cxn>
              </a:cxnLst>
              <a:rect l="T18" t="T19" r="T20" b="T21"/>
              <a:pathLst>
                <a:path w="285" h="292">
                  <a:moveTo>
                    <a:pt x="0" y="292"/>
                  </a:moveTo>
                  <a:lnTo>
                    <a:pt x="63" y="227"/>
                  </a:lnTo>
                  <a:lnTo>
                    <a:pt x="124" y="165"/>
                  </a:lnTo>
                  <a:lnTo>
                    <a:pt x="181" y="107"/>
                  </a:lnTo>
                  <a:lnTo>
                    <a:pt x="235" y="52"/>
                  </a:lnTo>
                  <a:lnTo>
                    <a:pt x="285" y="0"/>
                  </a:lnTo>
                </a:path>
              </a:pathLst>
            </a:cu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1" name="Freeform 67"/>
            <p:cNvSpPr>
              <a:spLocks noChangeArrowheads="1"/>
            </p:cNvSpPr>
            <p:nvPr/>
          </p:nvSpPr>
          <p:spPr bwMode="auto">
            <a:xfrm>
              <a:off x="2646170" y="4373292"/>
              <a:ext cx="118725" cy="139755"/>
            </a:xfrm>
            <a:custGeom>
              <a:avLst/>
              <a:gdLst>
                <a:gd name="T0" fmla="*/ 51 w 94"/>
                <a:gd name="T1" fmla="*/ 0 h 102"/>
                <a:gd name="T2" fmla="*/ 0 w 94"/>
                <a:gd name="T3" fmla="*/ 102 h 102"/>
                <a:gd name="T4" fmla="*/ 94 w 94"/>
                <a:gd name="T5" fmla="*/ 56 h 102"/>
                <a:gd name="T6" fmla="*/ 51 w 94"/>
                <a:gd name="T7" fmla="*/ 0 h 102"/>
                <a:gd name="T8" fmla="*/ 0 60000 65536"/>
                <a:gd name="T9" fmla="*/ 0 60000 65536"/>
                <a:gd name="T10" fmla="*/ 0 60000 65536"/>
                <a:gd name="T11" fmla="*/ 0 60000 65536"/>
                <a:gd name="T12" fmla="*/ 0 w 94"/>
                <a:gd name="T13" fmla="*/ 0 h 102"/>
                <a:gd name="T14" fmla="*/ 94 w 94"/>
                <a:gd name="T15" fmla="*/ 102 h 102"/>
              </a:gdLst>
              <a:ahLst/>
              <a:cxnLst>
                <a:cxn ang="T8">
                  <a:pos x="T0" y="T1"/>
                </a:cxn>
                <a:cxn ang="T9">
                  <a:pos x="T2" y="T3"/>
                </a:cxn>
                <a:cxn ang="T10">
                  <a:pos x="T4" y="T5"/>
                </a:cxn>
                <a:cxn ang="T11">
                  <a:pos x="T6" y="T7"/>
                </a:cxn>
              </a:cxnLst>
              <a:rect l="T12" t="T13" r="T14" b="T15"/>
              <a:pathLst>
                <a:path w="94" h="102">
                  <a:moveTo>
                    <a:pt x="51" y="0"/>
                  </a:moveTo>
                  <a:lnTo>
                    <a:pt x="0" y="102"/>
                  </a:lnTo>
                  <a:lnTo>
                    <a:pt x="94" y="56"/>
                  </a:lnTo>
                  <a:lnTo>
                    <a:pt x="51" y="0"/>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2" name="Freeform 68"/>
            <p:cNvSpPr>
              <a:spLocks noChangeArrowheads="1"/>
            </p:cNvSpPr>
            <p:nvPr/>
          </p:nvSpPr>
          <p:spPr bwMode="auto">
            <a:xfrm>
              <a:off x="3055393" y="3926625"/>
              <a:ext cx="118725" cy="139755"/>
            </a:xfrm>
            <a:custGeom>
              <a:avLst/>
              <a:gdLst>
                <a:gd name="T0" fmla="*/ 42 w 94"/>
                <a:gd name="T1" fmla="*/ 102 h 102"/>
                <a:gd name="T2" fmla="*/ 94 w 94"/>
                <a:gd name="T3" fmla="*/ 0 h 102"/>
                <a:gd name="T4" fmla="*/ 0 w 94"/>
                <a:gd name="T5" fmla="*/ 46 h 102"/>
                <a:gd name="T6" fmla="*/ 42 w 94"/>
                <a:gd name="T7" fmla="*/ 102 h 102"/>
                <a:gd name="T8" fmla="*/ 0 60000 65536"/>
                <a:gd name="T9" fmla="*/ 0 60000 65536"/>
                <a:gd name="T10" fmla="*/ 0 60000 65536"/>
                <a:gd name="T11" fmla="*/ 0 60000 65536"/>
                <a:gd name="T12" fmla="*/ 0 w 94"/>
                <a:gd name="T13" fmla="*/ 0 h 102"/>
                <a:gd name="T14" fmla="*/ 94 w 94"/>
                <a:gd name="T15" fmla="*/ 102 h 102"/>
              </a:gdLst>
              <a:ahLst/>
              <a:cxnLst>
                <a:cxn ang="T8">
                  <a:pos x="T0" y="T1"/>
                </a:cxn>
                <a:cxn ang="T9">
                  <a:pos x="T2" y="T3"/>
                </a:cxn>
                <a:cxn ang="T10">
                  <a:pos x="T4" y="T5"/>
                </a:cxn>
                <a:cxn ang="T11">
                  <a:pos x="T6" y="T7"/>
                </a:cxn>
              </a:cxnLst>
              <a:rect l="T12" t="T13" r="T14" b="T15"/>
              <a:pathLst>
                <a:path w="94" h="102">
                  <a:moveTo>
                    <a:pt x="42" y="102"/>
                  </a:moveTo>
                  <a:lnTo>
                    <a:pt x="94" y="0"/>
                  </a:lnTo>
                  <a:lnTo>
                    <a:pt x="0" y="46"/>
                  </a:lnTo>
                  <a:lnTo>
                    <a:pt x="42" y="102"/>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3" name="Rectangle 69"/>
            <p:cNvSpPr>
              <a:spLocks noChangeArrowheads="1"/>
            </p:cNvSpPr>
            <p:nvPr/>
          </p:nvSpPr>
          <p:spPr bwMode="auto">
            <a:xfrm>
              <a:off x="1309882" y="3182634"/>
              <a:ext cx="1398177" cy="27402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4" name="Rectangle 70"/>
            <p:cNvSpPr>
              <a:spLocks noChangeArrowheads="1"/>
            </p:cNvSpPr>
            <p:nvPr/>
          </p:nvSpPr>
          <p:spPr bwMode="auto">
            <a:xfrm>
              <a:off x="1309882" y="3182634"/>
              <a:ext cx="1398177" cy="274029"/>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5" name="Rectangle 71"/>
            <p:cNvSpPr>
              <a:spLocks noChangeArrowheads="1"/>
            </p:cNvSpPr>
            <p:nvPr/>
          </p:nvSpPr>
          <p:spPr bwMode="auto">
            <a:xfrm>
              <a:off x="1703948" y="3231960"/>
              <a:ext cx="817531"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270" b="0" dirty="0">
                  <a:solidFill>
                    <a:srgbClr val="000000"/>
                  </a:solidFill>
                  <a:latin typeface="微软雅黑" panose="020B0503020204020204" pitchFamily="34" charset="-122"/>
                  <a:ea typeface="微软雅黑" panose="020B0503020204020204" pitchFamily="34" charset="-122"/>
                </a:rPr>
                <a:t>文件系统层</a:t>
              </a:r>
            </a:p>
          </p:txBody>
        </p:sp>
        <p:sp>
          <p:nvSpPr>
            <p:cNvPr id="76" name="Rectangle 72"/>
            <p:cNvSpPr>
              <a:spLocks noChangeArrowheads="1"/>
            </p:cNvSpPr>
            <p:nvPr/>
          </p:nvSpPr>
          <p:spPr bwMode="auto">
            <a:xfrm>
              <a:off x="1309882" y="2927787"/>
              <a:ext cx="1398177" cy="27402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7" name="Rectangle 73"/>
            <p:cNvSpPr>
              <a:spLocks noChangeArrowheads="1"/>
            </p:cNvSpPr>
            <p:nvPr/>
          </p:nvSpPr>
          <p:spPr bwMode="auto">
            <a:xfrm>
              <a:off x="1309882" y="2927787"/>
              <a:ext cx="1398177" cy="274029"/>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8" name="Rectangle 74"/>
            <p:cNvSpPr>
              <a:spLocks noChangeArrowheads="1"/>
            </p:cNvSpPr>
            <p:nvPr/>
          </p:nvSpPr>
          <p:spPr bwMode="auto">
            <a:xfrm>
              <a:off x="1769626" y="2983963"/>
              <a:ext cx="654025"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270" b="0" dirty="0">
                  <a:solidFill>
                    <a:srgbClr val="000000"/>
                  </a:solidFill>
                  <a:latin typeface="微软雅黑" panose="020B0503020204020204" pitchFamily="34" charset="-122"/>
                  <a:ea typeface="微软雅黑" panose="020B0503020204020204" pitchFamily="34" charset="-122"/>
                </a:rPr>
                <a:t>系统调用</a:t>
              </a:r>
            </a:p>
          </p:txBody>
        </p:sp>
        <p:sp>
          <p:nvSpPr>
            <p:cNvPr id="79" name="Rectangle 75"/>
            <p:cNvSpPr>
              <a:spLocks noChangeArrowheads="1"/>
            </p:cNvSpPr>
            <p:nvPr/>
          </p:nvSpPr>
          <p:spPr bwMode="auto">
            <a:xfrm>
              <a:off x="1309882" y="2674310"/>
              <a:ext cx="1398177" cy="272659"/>
            </a:xfrm>
            <a:prstGeom prst="rect">
              <a:avLst/>
            </a:prstGeom>
            <a:solidFill>
              <a:srgbClr val="CC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dirty="0">
                <a:solidFill>
                  <a:srgbClr val="000000"/>
                </a:solidFill>
                <a:latin typeface="微软雅黑" panose="020B0503020204020204" pitchFamily="34" charset="-122"/>
                <a:ea typeface="微软雅黑" panose="020B0503020204020204" pitchFamily="34" charset="-122"/>
              </a:endParaRPr>
            </a:p>
          </p:txBody>
        </p:sp>
        <p:sp>
          <p:nvSpPr>
            <p:cNvPr id="80" name="Rectangle 76"/>
            <p:cNvSpPr>
              <a:spLocks noChangeArrowheads="1"/>
            </p:cNvSpPr>
            <p:nvPr/>
          </p:nvSpPr>
          <p:spPr bwMode="auto">
            <a:xfrm>
              <a:off x="1309882" y="2674310"/>
              <a:ext cx="1398177" cy="272659"/>
            </a:xfrm>
            <a:prstGeom prst="rect">
              <a:avLst/>
            </a:prstGeom>
            <a:noFill/>
            <a:ln w="17463" cap="rnd">
              <a:solidFill>
                <a:srgbClr val="000000"/>
              </a:solidFill>
              <a:miter lim="800000"/>
            </a:ln>
            <a:extLst>
              <a:ext uri="{909E8E84-426E-40DD-AFC4-6F175D3DCCD1}">
                <a14:hiddenFill xmlns:a14="http://schemas.microsoft.com/office/drawing/2010/main" xmlns="">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1" name="Rectangle 77"/>
            <p:cNvSpPr>
              <a:spLocks noChangeArrowheads="1"/>
            </p:cNvSpPr>
            <p:nvPr/>
          </p:nvSpPr>
          <p:spPr bwMode="auto">
            <a:xfrm>
              <a:off x="1827725" y="2725006"/>
              <a:ext cx="490519"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270" b="0" dirty="0">
                  <a:solidFill>
                    <a:srgbClr val="000000"/>
                  </a:solidFill>
                  <a:latin typeface="微软雅黑" panose="020B0503020204020204" pitchFamily="34" charset="-122"/>
                  <a:ea typeface="微软雅黑" panose="020B0503020204020204" pitchFamily="34" charset="-122"/>
                </a:rPr>
                <a:t>用户层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82" name="Rectangle 78"/>
            <p:cNvSpPr>
              <a:spLocks noChangeArrowheads="1"/>
            </p:cNvSpPr>
            <p:nvPr/>
          </p:nvSpPr>
          <p:spPr bwMode="auto">
            <a:xfrm>
              <a:off x="1309882" y="3456664"/>
              <a:ext cx="1398177" cy="27402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3" name="Rectangle 79"/>
            <p:cNvSpPr>
              <a:spLocks noChangeArrowheads="1"/>
            </p:cNvSpPr>
            <p:nvPr/>
          </p:nvSpPr>
          <p:spPr bwMode="auto">
            <a:xfrm>
              <a:off x="1309882" y="3468995"/>
              <a:ext cx="1398177" cy="274029"/>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4" name="Rectangle 80"/>
            <p:cNvSpPr>
              <a:spLocks noChangeArrowheads="1"/>
            </p:cNvSpPr>
            <p:nvPr/>
          </p:nvSpPr>
          <p:spPr bwMode="auto">
            <a:xfrm>
              <a:off x="1648375" y="3511470"/>
              <a:ext cx="981038" cy="17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r>
                <a:rPr lang="zh-CN" altLang="en-US" sz="1270" b="0" dirty="0">
                  <a:solidFill>
                    <a:srgbClr val="000000"/>
                  </a:solidFill>
                  <a:latin typeface="微软雅黑" panose="020B0503020204020204" pitchFamily="34" charset="-122"/>
                  <a:ea typeface="微软雅黑" panose="020B0503020204020204" pitchFamily="34" charset="-122"/>
                </a:rPr>
                <a:t>页高速缓存层</a:t>
              </a:r>
            </a:p>
          </p:txBody>
        </p:sp>
        <p:sp>
          <p:nvSpPr>
            <p:cNvPr id="85" name="Line 81"/>
            <p:cNvSpPr>
              <a:spLocks noChangeShapeType="1"/>
            </p:cNvSpPr>
            <p:nvPr/>
          </p:nvSpPr>
          <p:spPr bwMode="auto">
            <a:xfrm>
              <a:off x="2009602" y="3871819"/>
              <a:ext cx="1263" cy="97280"/>
            </a:xfrm>
            <a:prstGeom prst="line">
              <a:avLst/>
            </a:prstGeom>
            <a:noFill/>
            <a:ln w="17463" cap="rnd">
              <a:solidFill>
                <a:srgbClr val="000000"/>
              </a:solidFill>
              <a:round/>
            </a:ln>
            <a:extLst>
              <a:ext uri="{909E8E84-426E-40DD-AFC4-6F175D3DCCD1}">
                <a14:hiddenFill xmlns:a14="http://schemas.microsoft.com/office/drawing/2010/main" xmlns="">
                  <a:noFill/>
                </a14:hiddenFill>
              </a:ext>
            </a:extLst>
          </p:spPr>
          <p:txBody>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86" name="Freeform 82"/>
            <p:cNvSpPr>
              <a:spLocks noChangeArrowheads="1"/>
            </p:cNvSpPr>
            <p:nvPr/>
          </p:nvSpPr>
          <p:spPr bwMode="auto">
            <a:xfrm>
              <a:off x="1969185" y="3730693"/>
              <a:ext cx="80834" cy="154827"/>
            </a:xfrm>
            <a:custGeom>
              <a:avLst/>
              <a:gdLst>
                <a:gd name="T0" fmla="*/ 0 w 64"/>
                <a:gd name="T1" fmla="*/ 113 h 113"/>
                <a:gd name="T2" fmla="*/ 32 w 64"/>
                <a:gd name="T3" fmla="*/ 0 h 113"/>
                <a:gd name="T4" fmla="*/ 64 w 64"/>
                <a:gd name="T5" fmla="*/ 113 h 113"/>
                <a:gd name="T6" fmla="*/ 0 w 64"/>
                <a:gd name="T7" fmla="*/ 113 h 113"/>
                <a:gd name="T8" fmla="*/ 0 60000 65536"/>
                <a:gd name="T9" fmla="*/ 0 60000 65536"/>
                <a:gd name="T10" fmla="*/ 0 60000 65536"/>
                <a:gd name="T11" fmla="*/ 0 60000 65536"/>
                <a:gd name="T12" fmla="*/ 0 w 64"/>
                <a:gd name="T13" fmla="*/ 0 h 113"/>
                <a:gd name="T14" fmla="*/ 64 w 64"/>
                <a:gd name="T15" fmla="*/ 113 h 113"/>
              </a:gdLst>
              <a:ahLst/>
              <a:cxnLst>
                <a:cxn ang="T8">
                  <a:pos x="T0" y="T1"/>
                </a:cxn>
                <a:cxn ang="T9">
                  <a:pos x="T2" y="T3"/>
                </a:cxn>
                <a:cxn ang="T10">
                  <a:pos x="T4" y="T5"/>
                </a:cxn>
                <a:cxn ang="T11">
                  <a:pos x="T6" y="T7"/>
                </a:cxn>
              </a:cxnLst>
              <a:rect l="T12" t="T13" r="T14" b="T15"/>
              <a:pathLst>
                <a:path w="64" h="113">
                  <a:moveTo>
                    <a:pt x="0" y="113"/>
                  </a:moveTo>
                  <a:lnTo>
                    <a:pt x="32" y="0"/>
                  </a:lnTo>
                  <a:lnTo>
                    <a:pt x="64" y="113"/>
                  </a:lnTo>
                  <a:lnTo>
                    <a:pt x="0" y="113"/>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7" name="Freeform 83"/>
            <p:cNvSpPr>
              <a:spLocks noChangeArrowheads="1"/>
            </p:cNvSpPr>
            <p:nvPr/>
          </p:nvSpPr>
          <p:spPr bwMode="auto">
            <a:xfrm>
              <a:off x="1969185" y="3956768"/>
              <a:ext cx="80834" cy="153456"/>
            </a:xfrm>
            <a:custGeom>
              <a:avLst/>
              <a:gdLst>
                <a:gd name="T0" fmla="*/ 64 w 64"/>
                <a:gd name="T1" fmla="*/ 0 h 112"/>
                <a:gd name="T2" fmla="*/ 32 w 64"/>
                <a:gd name="T3" fmla="*/ 112 h 112"/>
                <a:gd name="T4" fmla="*/ 0 w 64"/>
                <a:gd name="T5" fmla="*/ 0 h 112"/>
                <a:gd name="T6" fmla="*/ 64 w 64"/>
                <a:gd name="T7" fmla="*/ 0 h 112"/>
                <a:gd name="T8" fmla="*/ 0 60000 65536"/>
                <a:gd name="T9" fmla="*/ 0 60000 65536"/>
                <a:gd name="T10" fmla="*/ 0 60000 65536"/>
                <a:gd name="T11" fmla="*/ 0 60000 65536"/>
                <a:gd name="T12" fmla="*/ 0 w 64"/>
                <a:gd name="T13" fmla="*/ 0 h 112"/>
                <a:gd name="T14" fmla="*/ 64 w 64"/>
                <a:gd name="T15" fmla="*/ 112 h 112"/>
              </a:gdLst>
              <a:ahLst/>
              <a:cxnLst>
                <a:cxn ang="T8">
                  <a:pos x="T0" y="T1"/>
                </a:cxn>
                <a:cxn ang="T9">
                  <a:pos x="T2" y="T3"/>
                </a:cxn>
                <a:cxn ang="T10">
                  <a:pos x="T4" y="T5"/>
                </a:cxn>
                <a:cxn ang="T11">
                  <a:pos x="T6" y="T7"/>
                </a:cxn>
              </a:cxnLst>
              <a:rect l="T12" t="T13" r="T14" b="T15"/>
              <a:pathLst>
                <a:path w="64" h="112">
                  <a:moveTo>
                    <a:pt x="64" y="0"/>
                  </a:moveTo>
                  <a:lnTo>
                    <a:pt x="32" y="112"/>
                  </a:lnTo>
                  <a:lnTo>
                    <a:pt x="0" y="0"/>
                  </a:lnTo>
                  <a:lnTo>
                    <a:pt x="64" y="0"/>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8" name="Line 84"/>
            <p:cNvSpPr>
              <a:spLocks noChangeShapeType="1"/>
            </p:cNvSpPr>
            <p:nvPr/>
          </p:nvSpPr>
          <p:spPr bwMode="auto">
            <a:xfrm>
              <a:off x="2009602" y="5046035"/>
              <a:ext cx="1263" cy="109611"/>
            </a:xfrm>
            <a:prstGeom prst="line">
              <a:avLst/>
            </a:prstGeom>
            <a:noFill/>
            <a:ln w="17463" cap="rnd">
              <a:solidFill>
                <a:srgbClr val="000000"/>
              </a:solidFill>
              <a:round/>
            </a:ln>
            <a:extLst>
              <a:ext uri="{909E8E84-426E-40DD-AFC4-6F175D3DCCD1}">
                <a14:hiddenFill xmlns:a14="http://schemas.microsoft.com/office/drawing/2010/main" xmlns="">
                  <a:noFill/>
                </a14:hiddenFill>
              </a:ext>
            </a:extLst>
          </p:spPr>
          <p:txBody>
            <a:bodyPr/>
            <a:lstStyle/>
            <a:p>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89" name="Freeform 85"/>
            <p:cNvSpPr>
              <a:spLocks noChangeArrowheads="1"/>
            </p:cNvSpPr>
            <p:nvPr/>
          </p:nvSpPr>
          <p:spPr bwMode="auto">
            <a:xfrm>
              <a:off x="1969185" y="4904909"/>
              <a:ext cx="80834" cy="154827"/>
            </a:xfrm>
            <a:custGeom>
              <a:avLst/>
              <a:gdLst>
                <a:gd name="T0" fmla="*/ 0 w 64"/>
                <a:gd name="T1" fmla="*/ 113 h 113"/>
                <a:gd name="T2" fmla="*/ 32 w 64"/>
                <a:gd name="T3" fmla="*/ 0 h 113"/>
                <a:gd name="T4" fmla="*/ 64 w 64"/>
                <a:gd name="T5" fmla="*/ 113 h 113"/>
                <a:gd name="T6" fmla="*/ 0 w 64"/>
                <a:gd name="T7" fmla="*/ 113 h 113"/>
                <a:gd name="T8" fmla="*/ 0 60000 65536"/>
                <a:gd name="T9" fmla="*/ 0 60000 65536"/>
                <a:gd name="T10" fmla="*/ 0 60000 65536"/>
                <a:gd name="T11" fmla="*/ 0 60000 65536"/>
                <a:gd name="T12" fmla="*/ 0 w 64"/>
                <a:gd name="T13" fmla="*/ 0 h 113"/>
                <a:gd name="T14" fmla="*/ 64 w 64"/>
                <a:gd name="T15" fmla="*/ 113 h 113"/>
              </a:gdLst>
              <a:ahLst/>
              <a:cxnLst>
                <a:cxn ang="T8">
                  <a:pos x="T0" y="T1"/>
                </a:cxn>
                <a:cxn ang="T9">
                  <a:pos x="T2" y="T3"/>
                </a:cxn>
                <a:cxn ang="T10">
                  <a:pos x="T4" y="T5"/>
                </a:cxn>
                <a:cxn ang="T11">
                  <a:pos x="T6" y="T7"/>
                </a:cxn>
              </a:cxnLst>
              <a:rect l="T12" t="T13" r="T14" b="T15"/>
              <a:pathLst>
                <a:path w="64" h="113">
                  <a:moveTo>
                    <a:pt x="0" y="113"/>
                  </a:moveTo>
                  <a:lnTo>
                    <a:pt x="32" y="0"/>
                  </a:lnTo>
                  <a:lnTo>
                    <a:pt x="64" y="113"/>
                  </a:lnTo>
                  <a:lnTo>
                    <a:pt x="0" y="113"/>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90" name="Freeform 86"/>
            <p:cNvSpPr>
              <a:spLocks noChangeArrowheads="1"/>
            </p:cNvSpPr>
            <p:nvPr/>
          </p:nvSpPr>
          <p:spPr bwMode="auto">
            <a:xfrm>
              <a:off x="1969185" y="5143315"/>
              <a:ext cx="80834" cy="153456"/>
            </a:xfrm>
            <a:custGeom>
              <a:avLst/>
              <a:gdLst>
                <a:gd name="T0" fmla="*/ 64 w 64"/>
                <a:gd name="T1" fmla="*/ 0 h 112"/>
                <a:gd name="T2" fmla="*/ 32 w 64"/>
                <a:gd name="T3" fmla="*/ 112 h 112"/>
                <a:gd name="T4" fmla="*/ 0 w 64"/>
                <a:gd name="T5" fmla="*/ 0 h 112"/>
                <a:gd name="T6" fmla="*/ 64 w 64"/>
                <a:gd name="T7" fmla="*/ 0 h 112"/>
                <a:gd name="T8" fmla="*/ 0 60000 65536"/>
                <a:gd name="T9" fmla="*/ 0 60000 65536"/>
                <a:gd name="T10" fmla="*/ 0 60000 65536"/>
                <a:gd name="T11" fmla="*/ 0 60000 65536"/>
                <a:gd name="T12" fmla="*/ 0 w 64"/>
                <a:gd name="T13" fmla="*/ 0 h 112"/>
                <a:gd name="T14" fmla="*/ 64 w 64"/>
                <a:gd name="T15" fmla="*/ 112 h 112"/>
              </a:gdLst>
              <a:ahLst/>
              <a:cxnLst>
                <a:cxn ang="T8">
                  <a:pos x="T0" y="T1"/>
                </a:cxn>
                <a:cxn ang="T9">
                  <a:pos x="T2" y="T3"/>
                </a:cxn>
                <a:cxn ang="T10">
                  <a:pos x="T4" y="T5"/>
                </a:cxn>
                <a:cxn ang="T11">
                  <a:pos x="T6" y="T7"/>
                </a:cxn>
              </a:cxnLst>
              <a:rect l="T12" t="T13" r="T14" b="T15"/>
              <a:pathLst>
                <a:path w="64" h="112">
                  <a:moveTo>
                    <a:pt x="64" y="0"/>
                  </a:moveTo>
                  <a:lnTo>
                    <a:pt x="32" y="112"/>
                  </a:lnTo>
                  <a:lnTo>
                    <a:pt x="0" y="0"/>
                  </a:lnTo>
                  <a:lnTo>
                    <a:pt x="64" y="0"/>
                  </a:lnTo>
                  <a:close/>
                </a:path>
              </a:pathLst>
            </a:cu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hangingPunct="1"/>
              <a:endParaRPr lang="zh-CN" altLang="zh-CN" sz="2175" b="0">
                <a:solidFill>
                  <a:srgbClr val="000000"/>
                </a:solidFill>
                <a:latin typeface="微软雅黑" panose="020B0503020204020204" pitchFamily="34" charset="-122"/>
                <a:ea typeface="微软雅黑" panose="020B0503020204020204" pitchFamily="34" charset="-122"/>
              </a:endParaRPr>
            </a:p>
          </p:txBody>
        </p:sp>
      </p:grpSp>
      <p:sp>
        <p:nvSpPr>
          <p:cNvPr id="93"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smtClean="0"/>
              <a:t>3.4.1 </a:t>
            </a:r>
            <a:r>
              <a:rPr lang="zh-CN" altLang="en-US" sz="3200" kern="0" dirty="0" smtClean="0"/>
              <a:t>应用场景</a:t>
            </a:r>
            <a:endParaRPr lang="zh-CN" altLang="en-US" sz="3200" kern="0" dirty="0"/>
          </a:p>
        </p:txBody>
      </p:sp>
      <p:grpSp>
        <p:nvGrpSpPr>
          <p:cNvPr id="91" name="组合 90"/>
          <p:cNvGrpSpPr/>
          <p:nvPr/>
        </p:nvGrpSpPr>
        <p:grpSpPr>
          <a:xfrm>
            <a:off x="581489" y="1256888"/>
            <a:ext cx="4788023" cy="452328"/>
            <a:chOff x="323528" y="1288509"/>
            <a:chExt cx="4568389" cy="507831"/>
          </a:xfrm>
        </p:grpSpPr>
        <p:sp>
          <p:nvSpPr>
            <p:cNvPr id="94" name="矩形 93"/>
            <p:cNvSpPr/>
            <p:nvPr/>
          </p:nvSpPr>
          <p:spPr>
            <a:xfrm>
              <a:off x="867589" y="1291026"/>
              <a:ext cx="4024328"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作为可信嵌入式设备，实现存储卡加密</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95"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a:lnSpc>
                  <a:spcPct val="150000"/>
                </a:lnSpc>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02</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5"/>
          <p:cNvGraphicFramePr>
            <a:graphicFrameLocks noChangeAspect="1"/>
          </p:cNvGraphicFramePr>
          <p:nvPr/>
        </p:nvGraphicFramePr>
        <p:xfrm>
          <a:off x="288024" y="2276872"/>
          <a:ext cx="4500000" cy="4118400"/>
        </p:xfrm>
        <a:graphic>
          <a:graphicData uri="http://schemas.openxmlformats.org/presentationml/2006/ole">
            <p:oleObj spid="_x0000_s440373" name="Visio" r:id="rId3" imgW="7496326" imgH="6819993" progId="">
              <p:embed/>
            </p:oleObj>
          </a:graphicData>
        </a:graphic>
      </p:graphicFrame>
      <p:sp>
        <p:nvSpPr>
          <p:cNvPr id="8195" name="Rectangle 3"/>
          <p:cNvSpPr>
            <a:spLocks noGrp="1" noChangeArrowheads="1"/>
          </p:cNvSpPr>
          <p:nvPr>
            <p:ph type="body" idx="4294967295"/>
          </p:nvPr>
        </p:nvSpPr>
        <p:spPr>
          <a:xfrm>
            <a:off x="4572000" y="1052736"/>
            <a:ext cx="4248472" cy="5256584"/>
          </a:xfrm>
        </p:spPr>
        <p:txBody>
          <a:bodyPr/>
          <a:lstStyle/>
          <a:p>
            <a:pPr marL="457200" indent="-457200" algn="just">
              <a:lnSpc>
                <a:spcPct val="125000"/>
              </a:lnSpc>
              <a:buFont typeface="Wingdings" panose="05000000000000000000" pitchFamily="2" charset="2"/>
              <a:buChar char="u"/>
            </a:pPr>
            <a:r>
              <a:rPr lang="zh-CN" altLang="en-US" sz="1800" dirty="0" smtClean="0">
                <a:solidFill>
                  <a:schemeClr val="tx1">
                    <a:lumMod val="85000"/>
                    <a:lumOff val="15000"/>
                  </a:schemeClr>
                </a:solidFill>
                <a:latin typeface="楷体" pitchFamily="49" charset="-122"/>
                <a:ea typeface="楷体" pitchFamily="49" charset="-122"/>
              </a:rPr>
              <a:t>带</a:t>
            </a:r>
            <a:r>
              <a:rPr lang="en-US" altLang="zh-CN" sz="1800" dirty="0" smtClean="0">
                <a:solidFill>
                  <a:schemeClr val="tx1">
                    <a:lumMod val="85000"/>
                    <a:lumOff val="15000"/>
                  </a:schemeClr>
                </a:solidFill>
                <a:latin typeface="楷体" pitchFamily="49" charset="-122"/>
                <a:ea typeface="楷体" pitchFamily="49" charset="-122"/>
              </a:rPr>
              <a:t>STPM</a:t>
            </a:r>
            <a:r>
              <a:rPr lang="zh-CN" altLang="en-US" sz="1800" dirty="0" smtClean="0">
                <a:solidFill>
                  <a:schemeClr val="tx1">
                    <a:lumMod val="85000"/>
                    <a:lumOff val="15000"/>
                  </a:schemeClr>
                </a:solidFill>
                <a:latin typeface="楷体" pitchFamily="49" charset="-122"/>
                <a:ea typeface="楷体" pitchFamily="49" charset="-122"/>
              </a:rPr>
              <a:t>的移动可信终端</a:t>
            </a:r>
            <a:r>
              <a:rPr lang="zh-CN" altLang="en-US" sz="1800" dirty="0">
                <a:solidFill>
                  <a:schemeClr val="tx1">
                    <a:lumMod val="85000"/>
                    <a:lumOff val="15000"/>
                  </a:schemeClr>
                </a:solidFill>
                <a:latin typeface="楷体" pitchFamily="49" charset="-122"/>
                <a:ea typeface="楷体" pitchFamily="49" charset="-122"/>
              </a:rPr>
              <a:t>获取</a:t>
            </a:r>
            <a:r>
              <a:rPr lang="zh-CN" altLang="en-US" sz="1800" dirty="0" smtClean="0">
                <a:solidFill>
                  <a:schemeClr val="tx1">
                    <a:lumMod val="85000"/>
                    <a:lumOff val="15000"/>
                  </a:schemeClr>
                </a:solidFill>
                <a:latin typeface="楷体" pitchFamily="49" charset="-122"/>
                <a:ea typeface="楷体" pitchFamily="49" charset="-122"/>
              </a:rPr>
              <a:t>其储存的</a:t>
            </a:r>
            <a:r>
              <a:rPr lang="en-US" altLang="zh-CN" sz="1800" dirty="0" smtClean="0">
                <a:solidFill>
                  <a:schemeClr val="tx1">
                    <a:lumMod val="85000"/>
                    <a:lumOff val="15000"/>
                  </a:schemeClr>
                </a:solidFill>
                <a:latin typeface="楷体" pitchFamily="49" charset="-122"/>
                <a:ea typeface="楷体" pitchFamily="49" charset="-122"/>
              </a:rPr>
              <a:t>PCR</a:t>
            </a:r>
            <a:r>
              <a:rPr lang="zh-CN" altLang="en-US" sz="1800" dirty="0">
                <a:solidFill>
                  <a:schemeClr val="tx1">
                    <a:lumMod val="85000"/>
                    <a:lumOff val="15000"/>
                  </a:schemeClr>
                </a:solidFill>
                <a:latin typeface="楷体" pitchFamily="49" charset="-122"/>
                <a:ea typeface="楷体" pitchFamily="49" charset="-122"/>
              </a:rPr>
              <a:t>值和</a:t>
            </a:r>
            <a:r>
              <a:rPr lang="en-US" altLang="zh-CN" sz="1800" dirty="0" err="1" smtClean="0">
                <a:solidFill>
                  <a:schemeClr val="tx1">
                    <a:lumMod val="85000"/>
                    <a:lumOff val="15000"/>
                  </a:schemeClr>
                </a:solidFill>
                <a:latin typeface="楷体" pitchFamily="49" charset="-122"/>
                <a:ea typeface="楷体" pitchFamily="49" charset="-122"/>
              </a:rPr>
              <a:t>EventLog</a:t>
            </a:r>
            <a:endParaRPr lang="en-US" altLang="zh-CN" sz="1800" dirty="0" smtClean="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endParaRPr lang="en-US" altLang="zh-CN" sz="1800" dirty="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r>
              <a:rPr lang="zh-CN" altLang="en-US" sz="1800" dirty="0" smtClean="0">
                <a:solidFill>
                  <a:schemeClr val="tx1">
                    <a:lumMod val="85000"/>
                    <a:lumOff val="15000"/>
                  </a:schemeClr>
                </a:solidFill>
                <a:latin typeface="楷体" pitchFamily="49" charset="-122"/>
                <a:ea typeface="楷体" pitchFamily="49" charset="-122"/>
              </a:rPr>
              <a:t>移动可信终端通过</a:t>
            </a:r>
            <a:r>
              <a:rPr lang="en-US" altLang="zh-CN" sz="1800" dirty="0" err="1">
                <a:solidFill>
                  <a:schemeClr val="tx1">
                    <a:lumMod val="85000"/>
                    <a:lumOff val="15000"/>
                  </a:schemeClr>
                </a:solidFill>
                <a:latin typeface="楷体" pitchFamily="49" charset="-122"/>
                <a:ea typeface="楷体" pitchFamily="49" charset="-122"/>
              </a:rPr>
              <a:t>EventLog</a:t>
            </a:r>
            <a:r>
              <a:rPr lang="zh-CN" altLang="en-US" sz="1800" dirty="0">
                <a:solidFill>
                  <a:schemeClr val="tx1">
                    <a:lumMod val="85000"/>
                    <a:lumOff val="15000"/>
                  </a:schemeClr>
                </a:solidFill>
                <a:latin typeface="楷体" pitchFamily="49" charset="-122"/>
                <a:ea typeface="楷体" pitchFamily="49" charset="-122"/>
              </a:rPr>
              <a:t>计算</a:t>
            </a:r>
            <a:r>
              <a:rPr lang="en-US" altLang="zh-CN" sz="1800" dirty="0">
                <a:solidFill>
                  <a:schemeClr val="tx1">
                    <a:lumMod val="85000"/>
                    <a:lumOff val="15000"/>
                  </a:schemeClr>
                </a:solidFill>
                <a:latin typeface="楷体" pitchFamily="49" charset="-122"/>
                <a:ea typeface="楷体" pitchFamily="49" charset="-122"/>
              </a:rPr>
              <a:t>PCR</a:t>
            </a:r>
            <a:r>
              <a:rPr lang="zh-CN" altLang="en-US" sz="1800" dirty="0">
                <a:solidFill>
                  <a:schemeClr val="tx1">
                    <a:lumMod val="85000"/>
                    <a:lumOff val="15000"/>
                  </a:schemeClr>
                </a:solidFill>
                <a:latin typeface="楷体" pitchFamily="49" charset="-122"/>
                <a:ea typeface="楷体" pitchFamily="49" charset="-122"/>
              </a:rPr>
              <a:t>，并与获取的</a:t>
            </a:r>
            <a:r>
              <a:rPr lang="en-US" altLang="zh-CN" sz="1800" dirty="0">
                <a:solidFill>
                  <a:schemeClr val="tx1">
                    <a:lumMod val="85000"/>
                    <a:lumOff val="15000"/>
                  </a:schemeClr>
                </a:solidFill>
                <a:latin typeface="楷体" pitchFamily="49" charset="-122"/>
                <a:ea typeface="楷体" pitchFamily="49" charset="-122"/>
              </a:rPr>
              <a:t>PCR</a:t>
            </a:r>
            <a:r>
              <a:rPr lang="zh-CN" altLang="en-US" sz="1800" dirty="0">
                <a:solidFill>
                  <a:schemeClr val="tx1">
                    <a:lumMod val="85000"/>
                    <a:lumOff val="15000"/>
                  </a:schemeClr>
                </a:solidFill>
                <a:latin typeface="楷体" pitchFamily="49" charset="-122"/>
                <a:ea typeface="楷体" pitchFamily="49" charset="-122"/>
              </a:rPr>
              <a:t>比较，</a:t>
            </a:r>
            <a:r>
              <a:rPr lang="zh-CN" altLang="en-US" sz="1800" dirty="0" smtClean="0">
                <a:solidFill>
                  <a:schemeClr val="tx1">
                    <a:lumMod val="85000"/>
                    <a:lumOff val="15000"/>
                  </a:schemeClr>
                </a:solidFill>
                <a:latin typeface="楷体" pitchFamily="49" charset="-122"/>
                <a:ea typeface="楷体" pitchFamily="49" charset="-122"/>
              </a:rPr>
              <a:t>匹配继续</a:t>
            </a:r>
            <a:r>
              <a:rPr lang="zh-CN" altLang="en-US" sz="1800" dirty="0">
                <a:solidFill>
                  <a:schemeClr val="tx1">
                    <a:lumMod val="85000"/>
                    <a:lumOff val="15000"/>
                  </a:schemeClr>
                </a:solidFill>
                <a:latin typeface="楷体" pitchFamily="49" charset="-122"/>
                <a:ea typeface="楷体" pitchFamily="49" charset="-122"/>
              </a:rPr>
              <a:t>，否则退出</a:t>
            </a:r>
            <a:r>
              <a:rPr lang="zh-CN" altLang="en-US" sz="1800" dirty="0" smtClean="0">
                <a:solidFill>
                  <a:schemeClr val="tx1">
                    <a:lumMod val="85000"/>
                    <a:lumOff val="15000"/>
                  </a:schemeClr>
                </a:solidFill>
                <a:latin typeface="楷体" pitchFamily="49" charset="-122"/>
                <a:ea typeface="楷体" pitchFamily="49" charset="-122"/>
              </a:rPr>
              <a:t>，</a:t>
            </a:r>
            <a:r>
              <a:rPr lang="en-US" altLang="zh-CN" sz="1800" dirty="0" smtClean="0">
                <a:solidFill>
                  <a:schemeClr val="tx1">
                    <a:lumMod val="85000"/>
                    <a:lumOff val="15000"/>
                  </a:schemeClr>
                </a:solidFill>
                <a:latin typeface="楷体" pitchFamily="49" charset="-122"/>
                <a:ea typeface="楷体" pitchFamily="49" charset="-122"/>
              </a:rPr>
              <a:t>PC</a:t>
            </a:r>
            <a:r>
              <a:rPr lang="zh-CN" altLang="en-US" sz="1800" dirty="0" smtClean="0">
                <a:solidFill>
                  <a:schemeClr val="tx1">
                    <a:lumMod val="85000"/>
                    <a:lumOff val="15000"/>
                  </a:schemeClr>
                </a:solidFill>
                <a:latin typeface="楷体" pitchFamily="49" charset="-122"/>
                <a:ea typeface="楷体" pitchFamily="49" charset="-122"/>
              </a:rPr>
              <a:t>终端</a:t>
            </a:r>
            <a:r>
              <a:rPr lang="zh-CN" altLang="en-US" sz="1800" dirty="0">
                <a:solidFill>
                  <a:schemeClr val="tx1">
                    <a:lumMod val="85000"/>
                    <a:lumOff val="15000"/>
                  </a:schemeClr>
                </a:solidFill>
                <a:latin typeface="楷体" pitchFamily="49" charset="-122"/>
                <a:ea typeface="楷体" pitchFamily="49" charset="-122"/>
              </a:rPr>
              <a:t>不</a:t>
            </a:r>
            <a:r>
              <a:rPr lang="zh-CN" altLang="en-US" sz="1800" dirty="0" smtClean="0">
                <a:solidFill>
                  <a:schemeClr val="tx1">
                    <a:lumMod val="85000"/>
                    <a:lumOff val="15000"/>
                  </a:schemeClr>
                </a:solidFill>
                <a:latin typeface="楷体" pitchFamily="49" charset="-122"/>
                <a:ea typeface="楷体" pitchFamily="49" charset="-122"/>
              </a:rPr>
              <a:t>可信</a:t>
            </a:r>
            <a:endParaRPr lang="en-US" altLang="zh-CN" sz="1800" dirty="0" smtClean="0">
              <a:solidFill>
                <a:schemeClr val="tx1">
                  <a:lumMod val="85000"/>
                  <a:lumOff val="15000"/>
                </a:schemeClr>
              </a:solidFill>
              <a:latin typeface="楷体" pitchFamily="49" charset="-122"/>
              <a:ea typeface="楷体" pitchFamily="49" charset="-122"/>
            </a:endParaRPr>
          </a:p>
          <a:p>
            <a:pPr marL="0" indent="0" algn="just">
              <a:lnSpc>
                <a:spcPct val="125000"/>
              </a:lnSpc>
              <a:buNone/>
            </a:pPr>
            <a:endParaRPr lang="zh-CN" altLang="en-US" sz="1800" dirty="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r>
              <a:rPr lang="zh-CN" altLang="en-US" sz="1800" dirty="0" smtClean="0">
                <a:solidFill>
                  <a:schemeClr val="tx1">
                    <a:lumMod val="85000"/>
                    <a:lumOff val="15000"/>
                  </a:schemeClr>
                </a:solidFill>
                <a:latin typeface="楷体" pitchFamily="49" charset="-122"/>
                <a:ea typeface="楷体" pitchFamily="49" charset="-122"/>
              </a:rPr>
              <a:t>移动可信终端从</a:t>
            </a:r>
            <a:r>
              <a:rPr lang="zh-CN" altLang="en-US" sz="1800" dirty="0">
                <a:solidFill>
                  <a:schemeClr val="tx1">
                    <a:lumMod val="85000"/>
                    <a:lumOff val="15000"/>
                  </a:schemeClr>
                </a:solidFill>
                <a:latin typeface="楷体" pitchFamily="49" charset="-122"/>
                <a:ea typeface="楷体" pitchFamily="49" charset="-122"/>
              </a:rPr>
              <a:t>完整性参考服务器获取标准</a:t>
            </a:r>
            <a:r>
              <a:rPr lang="en-US" altLang="zh-CN" sz="1800" dirty="0" err="1">
                <a:solidFill>
                  <a:schemeClr val="tx1">
                    <a:lumMod val="85000"/>
                    <a:lumOff val="15000"/>
                  </a:schemeClr>
                </a:solidFill>
                <a:latin typeface="楷体" pitchFamily="49" charset="-122"/>
                <a:ea typeface="楷体" pitchFamily="49" charset="-122"/>
              </a:rPr>
              <a:t>EventLog</a:t>
            </a:r>
            <a:r>
              <a:rPr lang="zh-CN" altLang="en-US" sz="1800" dirty="0">
                <a:solidFill>
                  <a:schemeClr val="tx1">
                    <a:lumMod val="85000"/>
                    <a:lumOff val="15000"/>
                  </a:schemeClr>
                </a:solidFill>
                <a:latin typeface="楷体" pitchFamily="49" charset="-122"/>
                <a:ea typeface="楷体" pitchFamily="49" charset="-122"/>
              </a:rPr>
              <a:t>值，并参照它验证</a:t>
            </a:r>
            <a:r>
              <a:rPr lang="zh-CN" altLang="en-US" sz="1800" dirty="0" smtClean="0">
                <a:solidFill>
                  <a:schemeClr val="tx1">
                    <a:lumMod val="85000"/>
                    <a:lumOff val="15000"/>
                  </a:schemeClr>
                </a:solidFill>
                <a:latin typeface="楷体" pitchFamily="49" charset="-122"/>
                <a:ea typeface="楷体" pitchFamily="49" charset="-122"/>
              </a:rPr>
              <a:t>从</a:t>
            </a:r>
            <a:r>
              <a:rPr lang="en-US" altLang="zh-CN" sz="1800" dirty="0" smtClean="0">
                <a:solidFill>
                  <a:schemeClr val="tx1">
                    <a:lumMod val="85000"/>
                    <a:lumOff val="15000"/>
                  </a:schemeClr>
                </a:solidFill>
                <a:latin typeface="楷体" pitchFamily="49" charset="-122"/>
                <a:ea typeface="楷体" pitchFamily="49" charset="-122"/>
              </a:rPr>
              <a:t>PC</a:t>
            </a:r>
            <a:r>
              <a:rPr lang="zh-CN" altLang="en-US" sz="1800" dirty="0" smtClean="0">
                <a:solidFill>
                  <a:schemeClr val="tx1">
                    <a:lumMod val="85000"/>
                    <a:lumOff val="15000"/>
                  </a:schemeClr>
                </a:solidFill>
                <a:latin typeface="楷体" pitchFamily="49" charset="-122"/>
                <a:ea typeface="楷体" pitchFamily="49" charset="-122"/>
              </a:rPr>
              <a:t>终端</a:t>
            </a:r>
            <a:r>
              <a:rPr lang="zh-CN" altLang="en-US" sz="1800" dirty="0">
                <a:solidFill>
                  <a:schemeClr val="tx1">
                    <a:lumMod val="85000"/>
                    <a:lumOff val="15000"/>
                  </a:schemeClr>
                </a:solidFill>
                <a:latin typeface="楷体" pitchFamily="49" charset="-122"/>
                <a:ea typeface="楷体" pitchFamily="49" charset="-122"/>
              </a:rPr>
              <a:t>获取的</a:t>
            </a:r>
            <a:r>
              <a:rPr lang="en-US" altLang="zh-CN" sz="1800" dirty="0" err="1">
                <a:solidFill>
                  <a:schemeClr val="tx1">
                    <a:lumMod val="85000"/>
                    <a:lumOff val="15000"/>
                  </a:schemeClr>
                </a:solidFill>
                <a:latin typeface="楷体" pitchFamily="49" charset="-122"/>
                <a:ea typeface="楷体" pitchFamily="49" charset="-122"/>
              </a:rPr>
              <a:t>EventLog</a:t>
            </a:r>
            <a:r>
              <a:rPr lang="zh-CN" altLang="en-US" sz="1800" dirty="0">
                <a:solidFill>
                  <a:schemeClr val="tx1">
                    <a:lumMod val="85000"/>
                    <a:lumOff val="15000"/>
                  </a:schemeClr>
                </a:solidFill>
                <a:latin typeface="楷体" pitchFamily="49" charset="-122"/>
                <a:ea typeface="楷体" pitchFamily="49" charset="-122"/>
              </a:rPr>
              <a:t>，从而</a:t>
            </a:r>
            <a:r>
              <a:rPr lang="zh-CN" altLang="en-US" sz="1800" dirty="0" smtClean="0">
                <a:solidFill>
                  <a:schemeClr val="tx1">
                    <a:lumMod val="85000"/>
                    <a:lumOff val="15000"/>
                  </a:schemeClr>
                </a:solidFill>
                <a:latin typeface="楷体" pitchFamily="49" charset="-122"/>
                <a:ea typeface="楷体" pitchFamily="49" charset="-122"/>
              </a:rPr>
              <a:t>判断</a:t>
            </a:r>
            <a:r>
              <a:rPr lang="en-US" altLang="zh-CN" sz="1800" dirty="0" smtClean="0">
                <a:solidFill>
                  <a:schemeClr val="tx1">
                    <a:lumMod val="85000"/>
                    <a:lumOff val="15000"/>
                  </a:schemeClr>
                </a:solidFill>
                <a:latin typeface="楷体" pitchFamily="49" charset="-122"/>
                <a:ea typeface="楷体" pitchFamily="49" charset="-122"/>
              </a:rPr>
              <a:t>PC</a:t>
            </a:r>
            <a:r>
              <a:rPr lang="zh-CN" altLang="en-US" sz="1800" dirty="0" smtClean="0">
                <a:solidFill>
                  <a:schemeClr val="tx1">
                    <a:lumMod val="85000"/>
                    <a:lumOff val="15000"/>
                  </a:schemeClr>
                </a:solidFill>
                <a:latin typeface="楷体" pitchFamily="49" charset="-122"/>
                <a:ea typeface="楷体" pitchFamily="49" charset="-122"/>
              </a:rPr>
              <a:t>终端</a:t>
            </a:r>
            <a:r>
              <a:rPr lang="zh-CN" altLang="en-US" sz="1800" dirty="0">
                <a:solidFill>
                  <a:schemeClr val="tx1">
                    <a:lumMod val="85000"/>
                    <a:lumOff val="15000"/>
                  </a:schemeClr>
                </a:solidFill>
                <a:latin typeface="楷体" pitchFamily="49" charset="-122"/>
                <a:ea typeface="楷体" pitchFamily="49" charset="-122"/>
              </a:rPr>
              <a:t>的安全状态</a:t>
            </a:r>
            <a:r>
              <a:rPr lang="zh-CN" altLang="en-US" sz="1800" dirty="0" smtClean="0">
                <a:solidFill>
                  <a:schemeClr val="tx1">
                    <a:lumMod val="85000"/>
                    <a:lumOff val="15000"/>
                  </a:schemeClr>
                </a:solidFill>
                <a:latin typeface="楷体" pitchFamily="49" charset="-122"/>
                <a:ea typeface="楷体" pitchFamily="49" charset="-122"/>
              </a:rPr>
              <a:t>。</a:t>
            </a:r>
            <a:endParaRPr lang="en-US" altLang="zh-CN" sz="1800" dirty="0" smtClean="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endParaRPr lang="zh-CN" altLang="en-US" sz="1800" dirty="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r>
              <a:rPr lang="zh-CN" altLang="en-US" sz="1800" dirty="0">
                <a:solidFill>
                  <a:schemeClr val="tx1">
                    <a:lumMod val="85000"/>
                    <a:lumOff val="15000"/>
                  </a:schemeClr>
                </a:solidFill>
                <a:latin typeface="楷体" pitchFamily="49" charset="-122"/>
                <a:ea typeface="楷体" pitchFamily="49" charset="-122"/>
              </a:rPr>
              <a:t>若匹配则说明远程证明成功</a:t>
            </a:r>
            <a:r>
              <a:rPr lang="zh-CN" altLang="en-US" sz="1800" dirty="0" smtClean="0">
                <a:solidFill>
                  <a:schemeClr val="tx1">
                    <a:lumMod val="85000"/>
                    <a:lumOff val="15000"/>
                  </a:schemeClr>
                </a:solidFill>
                <a:latin typeface="楷体" pitchFamily="49" charset="-122"/>
                <a:ea typeface="楷体" pitchFamily="49" charset="-122"/>
              </a:rPr>
              <a:t>，</a:t>
            </a:r>
            <a:r>
              <a:rPr lang="en-US" altLang="zh-CN" sz="1800" dirty="0" smtClean="0">
                <a:solidFill>
                  <a:schemeClr val="tx1">
                    <a:lumMod val="85000"/>
                    <a:lumOff val="15000"/>
                  </a:schemeClr>
                </a:solidFill>
                <a:latin typeface="楷体" pitchFamily="49" charset="-122"/>
                <a:ea typeface="楷体" pitchFamily="49" charset="-122"/>
              </a:rPr>
              <a:t>PC</a:t>
            </a:r>
            <a:r>
              <a:rPr lang="zh-CN" altLang="en-US" sz="1800" dirty="0" smtClean="0">
                <a:solidFill>
                  <a:schemeClr val="tx1">
                    <a:lumMod val="85000"/>
                    <a:lumOff val="15000"/>
                  </a:schemeClr>
                </a:solidFill>
                <a:latin typeface="楷体" pitchFamily="49" charset="-122"/>
                <a:ea typeface="楷体" pitchFamily="49" charset="-122"/>
              </a:rPr>
              <a:t>终端</a:t>
            </a:r>
            <a:r>
              <a:rPr lang="zh-CN" altLang="en-US" sz="1800" dirty="0">
                <a:solidFill>
                  <a:schemeClr val="tx1">
                    <a:lumMod val="85000"/>
                    <a:lumOff val="15000"/>
                  </a:schemeClr>
                </a:solidFill>
                <a:latin typeface="楷体" pitchFamily="49" charset="-122"/>
                <a:ea typeface="楷体" pitchFamily="49" charset="-122"/>
              </a:rPr>
              <a:t>可信，否则远程证明失败</a:t>
            </a:r>
          </a:p>
        </p:txBody>
      </p:sp>
      <p:sp>
        <p:nvSpPr>
          <p:cNvPr id="6" name="标题 1"/>
          <p:cNvSpPr txBox="1"/>
          <p:nvPr/>
        </p:nvSpPr>
        <p:spPr>
          <a:xfrm>
            <a:off x="611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smtClean="0"/>
              <a:t>3.4.1 </a:t>
            </a:r>
            <a:r>
              <a:rPr lang="zh-CN" altLang="en-US" sz="3200" kern="0" dirty="0" smtClean="0"/>
              <a:t>应用场景</a:t>
            </a:r>
            <a:endParaRPr lang="zh-CN" altLang="en-US" sz="3200" kern="0" dirty="0"/>
          </a:p>
        </p:txBody>
      </p:sp>
      <p:grpSp>
        <p:nvGrpSpPr>
          <p:cNvPr id="9" name="组合 8"/>
          <p:cNvGrpSpPr/>
          <p:nvPr/>
        </p:nvGrpSpPr>
        <p:grpSpPr>
          <a:xfrm>
            <a:off x="458044" y="1366632"/>
            <a:ext cx="3816424" cy="452328"/>
            <a:chOff x="323528" y="1288509"/>
            <a:chExt cx="3361255" cy="507831"/>
          </a:xfrm>
        </p:grpSpPr>
        <p:sp>
          <p:nvSpPr>
            <p:cNvPr id="10" name="矩形 9"/>
            <p:cNvSpPr/>
            <p:nvPr/>
          </p:nvSpPr>
          <p:spPr>
            <a:xfrm>
              <a:off x="867590" y="1291026"/>
              <a:ext cx="2817193"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作为可信网络连接的设备</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1"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a:lnSpc>
                  <a:spcPct val="150000"/>
                </a:lnSpc>
              </a:pPr>
              <a:r>
                <a:rPr lang="en-US" altLang="zh-CN" dirty="0" smtClean="0">
                  <a:solidFill>
                    <a:schemeClr val="bg1"/>
                  </a:solidFill>
                  <a:latin typeface="Impact" panose="020B0806030902050204" pitchFamily="34" charset="0"/>
                  <a:ea typeface="Arial Unicode MS" panose="020B0604020202020204" pitchFamily="34" charset="-122"/>
                  <a:cs typeface="Arial Unicode MS" panose="020B0604020202020204" pitchFamily="34" charset="-122"/>
                </a:rPr>
                <a:t>03</a:t>
              </a:r>
              <a:endParaRPr lang="zh-CN" altLang="en-US" dirty="0">
                <a:solidFill>
                  <a:schemeClr val="bg1"/>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990600"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1785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grpSp>
      <p:grpSp>
        <p:nvGrpSpPr>
          <p:cNvPr id="3" name="Group 6"/>
          <p:cNvGrpSpPr/>
          <p:nvPr/>
        </p:nvGrpSpPr>
        <p:grpSpPr bwMode="auto">
          <a:xfrm>
            <a:off x="1785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6" name="Line 10"/>
          <p:cNvSpPr>
            <a:spLocks noChangeShapeType="1"/>
          </p:cNvSpPr>
          <p:nvPr/>
        </p:nvSpPr>
        <p:spPr bwMode="auto">
          <a:xfrm>
            <a:off x="2395518" y="22955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sp>
        <p:nvSpPr>
          <p:cNvPr id="148" name="Text Box 12"/>
          <p:cNvSpPr txBox="1">
            <a:spLocks noChangeArrowheads="1"/>
          </p:cNvSpPr>
          <p:nvPr/>
        </p:nvSpPr>
        <p:spPr bwMode="gray">
          <a:xfrm>
            <a:off x="1982768" y="17843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chemeClr val="bg1"/>
                </a:solidFill>
                <a:effectLst/>
                <a:uLnTx/>
                <a:uFillTx/>
              </a:rPr>
              <a:t>1</a:t>
            </a:r>
          </a:p>
        </p:txBody>
      </p:sp>
      <p:sp>
        <p:nvSpPr>
          <p:cNvPr id="149" name="Line 13"/>
          <p:cNvSpPr>
            <a:spLocks noChangeShapeType="1"/>
          </p:cNvSpPr>
          <p:nvPr/>
        </p:nvSpPr>
        <p:spPr bwMode="auto">
          <a:xfrm>
            <a:off x="2395518" y="32099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Text Box 14"/>
          <p:cNvSpPr txBox="1">
            <a:spLocks noChangeArrowheads="1"/>
          </p:cNvSpPr>
          <p:nvPr/>
        </p:nvSpPr>
        <p:spPr bwMode="auto">
          <a:xfrm>
            <a:off x="3195391" y="1784290"/>
            <a:ext cx="2879090" cy="483235"/>
          </a:xfrm>
          <a:prstGeom prst="rect">
            <a:avLst/>
          </a:prstGeom>
          <a:noFill/>
          <a:ln w="9525" algn="ctr">
            <a:noFill/>
            <a:miter lim="800000"/>
          </a:ln>
        </p:spPr>
        <p:txBody>
          <a:bodyPr wrap="none">
            <a:spAutoFit/>
          </a:bodyPr>
          <a:lstStyle/>
          <a:p>
            <a:pPr eaLnBrk="0" fontAlgn="auto" hangingPunct="0">
              <a:spcBef>
                <a:spcPts val="0"/>
              </a:spcBef>
              <a:spcAft>
                <a:spcPts val="0"/>
              </a:spcAft>
              <a:defRPr/>
            </a:pPr>
            <a:r>
              <a:rPr lang="en-US" altLang="zh-CN" sz="2400" kern="0" dirty="0">
                <a:solidFill>
                  <a:schemeClr val="tx1"/>
                </a:solidFill>
                <a:latin typeface="微软雅黑" panose="020B0503020204020204" pitchFamily="34" charset="-122"/>
                <a:ea typeface="微软雅黑" panose="020B0503020204020204" pitchFamily="34" charset="-122"/>
              </a:rPr>
              <a:t>TrustZone</a:t>
            </a:r>
            <a:r>
              <a:rPr lang="zh-CN" altLang="en-US" sz="2400" kern="0" dirty="0">
                <a:solidFill>
                  <a:schemeClr val="tx1"/>
                </a:solidFill>
                <a:latin typeface="微软雅黑" panose="020B0503020204020204" pitchFamily="34" charset="-122"/>
                <a:ea typeface="微软雅黑" panose="020B0503020204020204" pitchFamily="34" charset="-122"/>
              </a:rPr>
              <a:t>技术简介</a:t>
            </a:r>
          </a:p>
        </p:txBody>
      </p:sp>
      <p:sp>
        <p:nvSpPr>
          <p:cNvPr id="151" name="Text Box 15"/>
          <p:cNvSpPr txBox="1">
            <a:spLocks noChangeArrowheads="1"/>
          </p:cNvSpPr>
          <p:nvPr/>
        </p:nvSpPr>
        <p:spPr bwMode="gray">
          <a:xfrm>
            <a:off x="1982768" y="26987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2</a:t>
            </a:r>
          </a:p>
        </p:txBody>
      </p:sp>
      <p:grpSp>
        <p:nvGrpSpPr>
          <p:cNvPr id="4" name="Group 16"/>
          <p:cNvGrpSpPr/>
          <p:nvPr/>
        </p:nvGrpSpPr>
        <p:grpSpPr bwMode="auto">
          <a:xfrm>
            <a:off x="1785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 name="Group 20"/>
          <p:cNvGrpSpPr/>
          <p:nvPr/>
        </p:nvGrpSpPr>
        <p:grpSpPr bwMode="auto">
          <a:xfrm>
            <a:off x="1785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60" name="Line 24"/>
          <p:cNvSpPr>
            <a:spLocks noChangeShapeType="1"/>
          </p:cNvSpPr>
          <p:nvPr/>
        </p:nvSpPr>
        <p:spPr bwMode="auto">
          <a:xfrm>
            <a:off x="2395518" y="41021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Text Box 25"/>
          <p:cNvSpPr txBox="1">
            <a:spLocks noChangeArrowheads="1"/>
          </p:cNvSpPr>
          <p:nvPr/>
        </p:nvSpPr>
        <p:spPr bwMode="auto">
          <a:xfrm>
            <a:off x="3195308" y="2672874"/>
            <a:ext cx="440309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en-US" altLang="zh-CN" sz="2400" kern="0" dirty="0">
                <a:solidFill>
                  <a:srgbClr val="000000"/>
                </a:solidFill>
                <a:latin typeface="微软雅黑" panose="020B0503020204020204" pitchFamily="34" charset="-122"/>
                <a:ea typeface="微软雅黑" panose="020B0503020204020204" pitchFamily="34" charset="-122"/>
              </a:rPr>
              <a:t>TrustZone</a:t>
            </a:r>
            <a:r>
              <a:rPr lang="zh-CN" altLang="en-US" sz="2400" kern="0" dirty="0">
                <a:solidFill>
                  <a:srgbClr val="000000"/>
                </a:solidFill>
                <a:latin typeface="微软雅黑" panose="020B0503020204020204" pitchFamily="34" charset="-122"/>
                <a:ea typeface="微软雅黑" panose="020B0503020204020204" pitchFamily="34" charset="-122"/>
              </a:rPr>
              <a:t>技术安全实现与应用</a:t>
            </a:r>
          </a:p>
        </p:txBody>
      </p:sp>
      <p:sp>
        <p:nvSpPr>
          <p:cNvPr id="162" name="Text Box 26"/>
          <p:cNvSpPr txBox="1">
            <a:spLocks noChangeArrowheads="1"/>
          </p:cNvSpPr>
          <p:nvPr/>
        </p:nvSpPr>
        <p:spPr bwMode="gray">
          <a:xfrm>
            <a:off x="1982768" y="35909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3</a:t>
            </a:r>
          </a:p>
        </p:txBody>
      </p:sp>
      <p:sp>
        <p:nvSpPr>
          <p:cNvPr id="163" name="Line 27"/>
          <p:cNvSpPr>
            <a:spLocks noChangeShapeType="1"/>
          </p:cNvSpPr>
          <p:nvPr/>
        </p:nvSpPr>
        <p:spPr bwMode="auto">
          <a:xfrm>
            <a:off x="2395518" y="50165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Text Box 28"/>
          <p:cNvSpPr txBox="1">
            <a:spLocks noChangeArrowheads="1"/>
          </p:cNvSpPr>
          <p:nvPr/>
        </p:nvSpPr>
        <p:spPr bwMode="auto">
          <a:xfrm>
            <a:off x="3195192" y="3624150"/>
            <a:ext cx="4142740" cy="483235"/>
          </a:xfrm>
          <a:prstGeom prst="rect">
            <a:avLst/>
          </a:prstGeom>
          <a:noFill/>
          <a:ln w="9525" algn="ctr">
            <a:noFill/>
            <a:miter lim="800000"/>
          </a:ln>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defRPr/>
            </a:pPr>
            <a:r>
              <a:rPr lang="zh-CN" altLang="en-US" sz="2400" dirty="0">
                <a:solidFill>
                  <a:schemeClr val="tx1"/>
                </a:solidFill>
                <a:latin typeface="微软雅黑" panose="020B0503020204020204" pitchFamily="34" charset="-122"/>
                <a:ea typeface="微软雅黑" panose="020B0503020204020204" pitchFamily="34" charset="-122"/>
                <a:sym typeface="+mn-ea"/>
              </a:rPr>
              <a:t>基于</a:t>
            </a:r>
            <a:r>
              <a:rPr lang="en-US" altLang="zh-CN" sz="2400" dirty="0">
                <a:solidFill>
                  <a:schemeClr val="tx1"/>
                </a:solidFill>
                <a:latin typeface="微软雅黑" panose="020B0503020204020204" pitchFamily="34" charset="-122"/>
                <a:ea typeface="微软雅黑" panose="020B0503020204020204" pitchFamily="34" charset="-122"/>
                <a:sym typeface="+mn-ea"/>
              </a:rPr>
              <a:t>ARM </a:t>
            </a:r>
            <a:r>
              <a:rPr lang="en-US" altLang="zh-CN" sz="2400" dirty="0" err="1">
                <a:solidFill>
                  <a:schemeClr val="tx1"/>
                </a:solidFill>
                <a:latin typeface="微软雅黑" panose="020B0503020204020204" pitchFamily="34" charset="-122"/>
                <a:ea typeface="微软雅黑" panose="020B0503020204020204" pitchFamily="34" charset="-122"/>
                <a:sym typeface="+mn-ea"/>
              </a:rPr>
              <a:t>Trustzone</a:t>
            </a:r>
            <a:r>
              <a:rPr lang="zh-CN" altLang="en-US" sz="2400" dirty="0">
                <a:solidFill>
                  <a:schemeClr val="tx1"/>
                </a:solidFill>
                <a:latin typeface="微软雅黑" panose="020B0503020204020204" pitchFamily="34" charset="-122"/>
                <a:ea typeface="微软雅黑" panose="020B0503020204020204" pitchFamily="34" charset="-122"/>
                <a:sym typeface="+mn-ea"/>
              </a:rPr>
              <a:t>的</a:t>
            </a:r>
            <a:r>
              <a:rPr lang="en-US" altLang="zh-CN" sz="2400" dirty="0">
                <a:solidFill>
                  <a:schemeClr val="tx1"/>
                </a:solidFill>
                <a:latin typeface="微软雅黑" panose="020B0503020204020204" pitchFamily="34" charset="-122"/>
                <a:ea typeface="微软雅黑" panose="020B0503020204020204" pitchFamily="34" charset="-122"/>
                <a:sym typeface="+mn-ea"/>
              </a:rPr>
              <a:t>STPM</a:t>
            </a:r>
            <a:endParaRPr lang="en-US" altLang="zh-CN" sz="2400" kern="0" dirty="0">
              <a:solidFill>
                <a:schemeClr val="tx1"/>
              </a:solidFill>
              <a:latin typeface="微软雅黑" panose="020B0503020204020204" pitchFamily="34" charset="-122"/>
              <a:ea typeface="微软雅黑" panose="020B0503020204020204" pitchFamily="34" charset="-122"/>
              <a:sym typeface="+mn-ea"/>
            </a:endParaRPr>
          </a:p>
        </p:txBody>
      </p:sp>
      <p:sp>
        <p:nvSpPr>
          <p:cNvPr id="165" name="Text Box 29"/>
          <p:cNvSpPr txBox="1">
            <a:spLocks noChangeArrowheads="1"/>
          </p:cNvSpPr>
          <p:nvPr/>
        </p:nvSpPr>
        <p:spPr bwMode="gray">
          <a:xfrm>
            <a:off x="1982768" y="45053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0000"/>
                </a:solidFill>
                <a:effectLst/>
                <a:uLnTx/>
                <a:uFillTx/>
              </a:rPr>
              <a:t>4</a:t>
            </a:r>
          </a:p>
        </p:txBody>
      </p:sp>
      <p:sp>
        <p:nvSpPr>
          <p:cNvPr id="31" name="Text Box 28"/>
          <p:cNvSpPr txBox="1">
            <a:spLocks noChangeArrowheads="1"/>
          </p:cNvSpPr>
          <p:nvPr/>
        </p:nvSpPr>
        <p:spPr bwMode="auto">
          <a:xfrm>
            <a:off x="3196333" y="4406801"/>
            <a:ext cx="3197860" cy="483235"/>
          </a:xfrm>
          <a:prstGeom prst="rect">
            <a:avLst/>
          </a:prstGeom>
          <a:noFill/>
          <a:ln w="9525" algn="ctr">
            <a:noFill/>
            <a:miter lim="800000"/>
          </a:ln>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defRPr/>
            </a:pPr>
            <a:r>
              <a:rPr lang="en-US" altLang="zh-CN" sz="2400" dirty="0" smtClean="0">
                <a:solidFill>
                  <a:srgbClr val="FF0000"/>
                </a:solidFill>
                <a:latin typeface="微软雅黑" panose="020B0503020204020204" pitchFamily="34" charset="-122"/>
                <a:ea typeface="微软雅黑" panose="020B0503020204020204" pitchFamily="34" charset="-122"/>
                <a:sym typeface="+mn-ea"/>
              </a:rPr>
              <a:t>ARM V8</a:t>
            </a:r>
            <a:r>
              <a:rPr lang="zh-CN" altLang="en-US" sz="2400" dirty="0" smtClean="0">
                <a:solidFill>
                  <a:srgbClr val="FF0000"/>
                </a:solidFill>
                <a:latin typeface="微软雅黑" panose="020B0503020204020204" pitchFamily="34" charset="-122"/>
                <a:ea typeface="微软雅黑" panose="020B0503020204020204" pitchFamily="34" charset="-122"/>
                <a:sym typeface="+mn-ea"/>
              </a:rPr>
              <a:t>安全技术研究</a:t>
            </a:r>
            <a:endParaRPr lang="zh-CN" altLang="en-US" sz="2400" kern="0" dirty="0" smtClean="0">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Nedadgående pil 95"/>
          <p:cNvSpPr>
            <a:spLocks noChangeArrowheads="1"/>
          </p:cNvSpPr>
          <p:nvPr/>
        </p:nvSpPr>
        <p:spPr bwMode="auto">
          <a:xfrm>
            <a:off x="3821109" y="3000372"/>
            <a:ext cx="250825" cy="6477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hangingPunct="0">
              <a:lnSpc>
                <a:spcPct val="90000"/>
              </a:lnSpc>
              <a:spcBef>
                <a:spcPct val="20000"/>
              </a:spcBef>
              <a:buFont typeface="Calibri" panose="020F0502020204030204" charset="0"/>
              <a:buAutoNum type="arabicPeriod"/>
              <a:defRPr/>
            </a:pPr>
            <a:endParaRPr lang="en-US" sz="1800">
              <a:solidFill>
                <a:srgbClr val="FFFFFF"/>
              </a:solidFill>
              <a:latin typeface="Calibri" panose="020F0502020204030204" charset="0"/>
              <a:ea typeface="华文细黑" panose="02010600040101010101" pitchFamily="2" charset="-122"/>
            </a:endParaRPr>
          </a:p>
        </p:txBody>
      </p:sp>
      <p:sp>
        <p:nvSpPr>
          <p:cNvPr id="37" name="Nedadgående pil 95"/>
          <p:cNvSpPr>
            <a:spLocks noChangeArrowheads="1"/>
          </p:cNvSpPr>
          <p:nvPr/>
        </p:nvSpPr>
        <p:spPr bwMode="auto">
          <a:xfrm>
            <a:off x="6429388" y="3071810"/>
            <a:ext cx="250825" cy="6477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hangingPunct="0">
              <a:lnSpc>
                <a:spcPct val="90000"/>
              </a:lnSpc>
              <a:spcBef>
                <a:spcPct val="20000"/>
              </a:spcBef>
              <a:buFont typeface="Calibri" panose="020F0502020204030204" charset="0"/>
              <a:buAutoNum type="arabicPeriod"/>
              <a:defRPr/>
            </a:pPr>
            <a:endParaRPr lang="en-US" sz="1800" dirty="0">
              <a:solidFill>
                <a:srgbClr val="FFFFFF"/>
              </a:solidFill>
              <a:latin typeface="Calibri" panose="020F0502020204030204" charset="0"/>
              <a:ea typeface="华文细黑" panose="02010600040101010101" pitchFamily="2" charset="-122"/>
            </a:endParaRPr>
          </a:p>
        </p:txBody>
      </p:sp>
      <p:sp>
        <p:nvSpPr>
          <p:cNvPr id="68610" name="Rectangle 2"/>
          <p:cNvSpPr>
            <a:spLocks noGrp="1" noChangeArrowheads="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4.1.1</a:t>
            </a:r>
            <a:r>
              <a:rPr lang="zh-CN" altLang="en-US" dirty="0" smtClean="0">
                <a:latin typeface="微软雅黑" panose="020B0503020204020204" pitchFamily="34" charset="-122"/>
                <a:ea typeface="微软雅黑" panose="020B0503020204020204" pitchFamily="34" charset="-122"/>
              </a:rPr>
              <a:t>背景</a:t>
            </a:r>
            <a:endParaRPr lang="en-US" altLang="zh-CN" dirty="0">
              <a:latin typeface="微软雅黑" panose="020B0503020204020204" pitchFamily="34" charset="-122"/>
              <a:ea typeface="微软雅黑" panose="020B0503020204020204" pitchFamily="34" charset="-122"/>
            </a:endParaRPr>
          </a:p>
        </p:txBody>
      </p:sp>
      <p:sp>
        <p:nvSpPr>
          <p:cNvPr id="11" name="Pentagon 12"/>
          <p:cNvSpPr>
            <a:spLocks noChangeArrowheads="1"/>
          </p:cNvSpPr>
          <p:nvPr/>
        </p:nvSpPr>
        <p:spPr bwMode="auto">
          <a:xfrm>
            <a:off x="638144" y="3646488"/>
            <a:ext cx="6921500" cy="373692"/>
          </a:xfrm>
          <a:prstGeom prst="homePlate">
            <a:avLst>
              <a:gd name="adj" fmla="val 0"/>
            </a:avLst>
          </a:prstGeom>
          <a:gradFill rotWithShape="1">
            <a:gsLst>
              <a:gs pos="0">
                <a:srgbClr val="99CC00">
                  <a:alpha val="0"/>
                </a:srgbClr>
              </a:gs>
              <a:gs pos="100000">
                <a:srgbClr val="99CC00"/>
              </a:gs>
            </a:gsLst>
            <a:lin ang="5400000" scaled="1"/>
          </a:gradFill>
          <a:ln w="25400" algn="ctr">
            <a:noFill/>
            <a:miter lim="800000"/>
          </a:ln>
        </p:spPr>
        <p:txBody>
          <a:bodyPr anchor="ctr"/>
          <a:lstStyle/>
          <a:p>
            <a:pPr indent="-342900" eaLnBrk="0" hangingPunct="0">
              <a:lnSpc>
                <a:spcPct val="90000"/>
              </a:lnSpc>
              <a:spcBef>
                <a:spcPct val="20000"/>
              </a:spcBef>
              <a:buFont typeface="Calibri" panose="020F0502020204030204" charset="0"/>
              <a:buAutoNum type="arabicPeriod"/>
            </a:pPr>
            <a:endParaRPr lang="zh-CN" altLang="en-US" sz="1800" noProof="1">
              <a:solidFill>
                <a:srgbClr val="FFFFFF"/>
              </a:solidFill>
              <a:latin typeface="Calibri" panose="020F0502020204030204" charset="0"/>
              <a:ea typeface="MS PGothic" panose="020B0600070205080204" pitchFamily="34" charset="-128"/>
            </a:endParaRPr>
          </a:p>
        </p:txBody>
      </p:sp>
      <p:sp>
        <p:nvSpPr>
          <p:cNvPr id="12" name="Nedadgående pil 95"/>
          <p:cNvSpPr>
            <a:spLocks noChangeArrowheads="1"/>
          </p:cNvSpPr>
          <p:nvPr/>
        </p:nvSpPr>
        <p:spPr bwMode="auto">
          <a:xfrm rot="10800000">
            <a:off x="3576256" y="4071942"/>
            <a:ext cx="263525" cy="6858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hangingPunct="0">
              <a:lnSpc>
                <a:spcPct val="90000"/>
              </a:lnSpc>
              <a:spcBef>
                <a:spcPct val="20000"/>
              </a:spcBef>
              <a:buFont typeface="Calibri" panose="020F0502020204030204" charset="0"/>
              <a:buAutoNum type="arabicPeriod"/>
              <a:defRPr/>
            </a:pPr>
            <a:endParaRPr lang="en-US" sz="1800" dirty="0">
              <a:solidFill>
                <a:srgbClr val="FFFFFF"/>
              </a:solidFill>
              <a:latin typeface="Calibri" panose="020F0502020204030204" charset="0"/>
              <a:ea typeface="华文细黑" panose="02010600040101010101" pitchFamily="2" charset="-122"/>
            </a:endParaRPr>
          </a:p>
        </p:txBody>
      </p:sp>
      <p:sp>
        <p:nvSpPr>
          <p:cNvPr id="16" name="Pentagon 12"/>
          <p:cNvSpPr>
            <a:spLocks noChangeArrowheads="1"/>
          </p:cNvSpPr>
          <p:nvPr/>
        </p:nvSpPr>
        <p:spPr bwMode="auto">
          <a:xfrm>
            <a:off x="7265939" y="3714752"/>
            <a:ext cx="1192213" cy="307463"/>
          </a:xfrm>
          <a:prstGeom prst="homePlate">
            <a:avLst>
              <a:gd name="adj" fmla="val 41915"/>
            </a:avLst>
          </a:prstGeom>
          <a:gradFill rotWithShape="1">
            <a:gsLst>
              <a:gs pos="0">
                <a:srgbClr val="242424"/>
              </a:gs>
              <a:gs pos="50000">
                <a:srgbClr val="000000"/>
              </a:gs>
              <a:gs pos="100000">
                <a:srgbClr val="242424"/>
              </a:gs>
            </a:gsLst>
            <a:lin ang="5400000" scaled="1"/>
          </a:gradFill>
          <a:ln w="25400">
            <a:noFill/>
            <a:miter lim="800000"/>
          </a:ln>
        </p:spPr>
        <p:txBody>
          <a:bodyPr anchor="ctr"/>
          <a:lstStyle/>
          <a:p>
            <a:pPr indent="-342900" eaLnBrk="0" hangingPunct="0">
              <a:lnSpc>
                <a:spcPct val="90000"/>
              </a:lnSpc>
              <a:spcBef>
                <a:spcPct val="20000"/>
              </a:spcBef>
              <a:buFont typeface="Calibri" panose="020F0502020204030204" charset="0"/>
              <a:buAutoNum type="arabicPeriod"/>
            </a:pPr>
            <a:endParaRPr lang="zh-CN" altLang="en-US" sz="1800" noProof="1">
              <a:solidFill>
                <a:srgbClr val="FFFFFF"/>
              </a:solidFill>
              <a:latin typeface="Calibri" panose="020F0502020204030204" charset="0"/>
              <a:ea typeface="MS PGothic" panose="020B0600070205080204" pitchFamily="34" charset="-128"/>
            </a:endParaRPr>
          </a:p>
        </p:txBody>
      </p:sp>
      <p:sp>
        <p:nvSpPr>
          <p:cNvPr id="17" name="Rectangle 3"/>
          <p:cNvSpPr>
            <a:spLocks noChangeArrowheads="1"/>
          </p:cNvSpPr>
          <p:nvPr/>
        </p:nvSpPr>
        <p:spPr bwMode="auto">
          <a:xfrm>
            <a:off x="500034" y="4000504"/>
            <a:ext cx="7858180" cy="71438"/>
          </a:xfrm>
          <a:prstGeom prst="rect">
            <a:avLst/>
          </a:prstGeom>
          <a:gradFill rotWithShape="1">
            <a:gsLst>
              <a:gs pos="0">
                <a:srgbClr val="969696"/>
              </a:gs>
              <a:gs pos="100000">
                <a:srgbClr val="FFFFFF">
                  <a:alpha val="0"/>
                </a:srgbClr>
              </a:gs>
            </a:gsLst>
            <a:lin ang="5400000" scaled="1"/>
          </a:gradFill>
          <a:ln w="9525">
            <a:noFill/>
            <a:miter lim="800000"/>
          </a:ln>
        </p:spPr>
        <p:txBody>
          <a:bodyPr wrap="none" anchor="ctr"/>
          <a:lstStyle/>
          <a:p>
            <a:pPr algn="l" eaLnBrk="0" hangingPunct="0">
              <a:lnSpc>
                <a:spcPct val="90000"/>
              </a:lnSpc>
              <a:spcBef>
                <a:spcPct val="20000"/>
              </a:spcBef>
              <a:buFont typeface="Arial" panose="020B0604020202020204" pitchFamily="34" charset="0"/>
              <a:buChar char="•"/>
            </a:pPr>
            <a:endParaRPr lang="zh-CN" altLang="zh-CN" sz="1800" noProof="1">
              <a:solidFill>
                <a:srgbClr val="000000"/>
              </a:solidFill>
              <a:ea typeface="MS PGothic" panose="020B0600070205080204" pitchFamily="34" charset="-128"/>
            </a:endParaRPr>
          </a:p>
        </p:txBody>
      </p:sp>
      <p:sp>
        <p:nvSpPr>
          <p:cNvPr id="19" name="Pentagon 12"/>
          <p:cNvSpPr>
            <a:spLocks noChangeArrowheads="1"/>
          </p:cNvSpPr>
          <p:nvPr/>
        </p:nvSpPr>
        <p:spPr bwMode="auto">
          <a:xfrm>
            <a:off x="500034" y="3714752"/>
            <a:ext cx="7056439" cy="285752"/>
          </a:xfrm>
          <a:prstGeom prst="homePlate">
            <a:avLst>
              <a:gd name="adj" fmla="val 0"/>
            </a:avLst>
          </a:prstGeom>
          <a:gradFill rotWithShape="1">
            <a:gsLst>
              <a:gs pos="0">
                <a:srgbClr val="7FAC00"/>
              </a:gs>
              <a:gs pos="100000">
                <a:srgbClr val="99CC00"/>
              </a:gs>
            </a:gsLst>
            <a:lin ang="5400000" scaled="1"/>
          </a:gradFill>
          <a:ln w="25400" algn="ctr">
            <a:noFill/>
            <a:miter lim="800000"/>
          </a:ln>
        </p:spPr>
        <p:txBody>
          <a:bodyPr anchor="ctr"/>
          <a:lstStyle/>
          <a:p>
            <a:pPr indent="-342900" eaLnBrk="0" hangingPunct="0">
              <a:lnSpc>
                <a:spcPct val="90000"/>
              </a:lnSpc>
              <a:spcBef>
                <a:spcPct val="20000"/>
              </a:spcBef>
              <a:buFont typeface="Calibri" panose="020F0502020204030204" charset="0"/>
              <a:buAutoNum type="arabicPeriod"/>
            </a:pPr>
            <a:endParaRPr lang="zh-CN" altLang="en-US" sz="1800" noProof="1">
              <a:solidFill>
                <a:srgbClr val="FFFFFF"/>
              </a:solidFill>
              <a:latin typeface="Calibri" panose="020F0502020204030204" charset="0"/>
              <a:ea typeface="MS PGothic" panose="020B0600070205080204" pitchFamily="34" charset="-128"/>
            </a:endParaRPr>
          </a:p>
        </p:txBody>
      </p:sp>
      <p:sp>
        <p:nvSpPr>
          <p:cNvPr id="26" name="Rektangel 163"/>
          <p:cNvSpPr>
            <a:spLocks noChangeArrowheads="1"/>
          </p:cNvSpPr>
          <p:nvPr/>
        </p:nvSpPr>
        <p:spPr bwMode="auto">
          <a:xfrm>
            <a:off x="4925200" y="1714488"/>
            <a:ext cx="3075824" cy="1500198"/>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hangingPunct="0">
              <a:lnSpc>
                <a:spcPct val="90000"/>
              </a:lnSpc>
              <a:spcBef>
                <a:spcPct val="20000"/>
              </a:spcBef>
              <a:defRPr/>
            </a:pPr>
            <a:r>
              <a:rPr lang="en-US" altLang="zh-CN" sz="1400" dirty="0" smtClean="0">
                <a:solidFill>
                  <a:srgbClr val="000000"/>
                </a:solidFill>
                <a:latin typeface="楷体" pitchFamily="49" charset="-122"/>
                <a:ea typeface="楷体" pitchFamily="49" charset="-122"/>
              </a:rPr>
              <a:t>2015</a:t>
            </a:r>
            <a:r>
              <a:rPr lang="zh-CN" altLang="en-US" sz="1400" dirty="0" smtClean="0">
                <a:solidFill>
                  <a:srgbClr val="000000"/>
                </a:solidFill>
                <a:latin typeface="楷体" pitchFamily="49" charset="-122"/>
                <a:ea typeface="楷体" pitchFamily="49" charset="-122"/>
              </a:rPr>
              <a:t>年，</a:t>
            </a:r>
            <a:r>
              <a:rPr lang="en-US" altLang="zh-CN" sz="1400" dirty="0" smtClean="0">
                <a:solidFill>
                  <a:srgbClr val="000000"/>
                </a:solidFill>
                <a:latin typeface="楷体" pitchFamily="49" charset="-122"/>
                <a:ea typeface="楷体" pitchFamily="49" charset="-122"/>
              </a:rPr>
              <a:t>360</a:t>
            </a:r>
            <a:r>
              <a:rPr lang="zh-CN" altLang="en-US" sz="1400" dirty="0" smtClean="0">
                <a:solidFill>
                  <a:srgbClr val="000000"/>
                </a:solidFill>
                <a:latin typeface="楷体" pitchFamily="49" charset="-122"/>
                <a:ea typeface="楷体" pitchFamily="49" charset="-122"/>
              </a:rPr>
              <a:t>安全研究员申迪先是完成了手机</a:t>
            </a:r>
            <a:r>
              <a:rPr lang="zh-CN" altLang="en-US" sz="1400" dirty="0" smtClean="0">
                <a:solidFill>
                  <a:srgbClr val="FF0000"/>
                </a:solidFill>
                <a:latin typeface="楷体" pitchFamily="49" charset="-122"/>
                <a:ea typeface="楷体" pitchFamily="49" charset="-122"/>
              </a:rPr>
              <a:t>常规</a:t>
            </a:r>
            <a:r>
              <a:rPr lang="en-US" altLang="zh-CN" sz="1400" dirty="0" smtClean="0">
                <a:solidFill>
                  <a:srgbClr val="FF0000"/>
                </a:solidFill>
                <a:latin typeface="楷体" pitchFamily="49" charset="-122"/>
                <a:ea typeface="楷体" pitchFamily="49" charset="-122"/>
              </a:rPr>
              <a:t>OS</a:t>
            </a:r>
            <a:r>
              <a:rPr lang="zh-CN" altLang="en-US" sz="1400" dirty="0" smtClean="0">
                <a:solidFill>
                  <a:srgbClr val="FF0000"/>
                </a:solidFill>
                <a:latin typeface="楷体" pitchFamily="49" charset="-122"/>
                <a:ea typeface="楷体" pitchFamily="49" charset="-122"/>
              </a:rPr>
              <a:t>的内核提权、以及禁用最新版本</a:t>
            </a:r>
            <a:r>
              <a:rPr lang="en-US" altLang="zh-CN" sz="1400" dirty="0" err="1" smtClean="0">
                <a:solidFill>
                  <a:srgbClr val="FF0000"/>
                </a:solidFill>
                <a:latin typeface="楷体" pitchFamily="49" charset="-122"/>
                <a:ea typeface="楷体" pitchFamily="49" charset="-122"/>
              </a:rPr>
              <a:t>SEforAndroid</a:t>
            </a:r>
            <a:r>
              <a:rPr lang="en-US" altLang="zh-CN" sz="1400" dirty="0" smtClean="0">
                <a:solidFill>
                  <a:srgbClr val="FF0000"/>
                </a:solidFill>
                <a:latin typeface="楷体" pitchFamily="49" charset="-122"/>
                <a:ea typeface="楷体" pitchFamily="49" charset="-122"/>
              </a:rPr>
              <a:t>;</a:t>
            </a:r>
            <a:r>
              <a:rPr lang="zh-CN" altLang="en-US" sz="1400" dirty="0" smtClean="0">
                <a:solidFill>
                  <a:srgbClr val="000000"/>
                </a:solidFill>
                <a:latin typeface="楷体" pitchFamily="49" charset="-122"/>
                <a:ea typeface="楷体" pitchFamily="49" charset="-122"/>
              </a:rPr>
              <a:t>尔后又利用该漏洞侵入安全区，成功绕过诸多安全特性，获取到指纹等敏感信息。</a:t>
            </a:r>
            <a:endParaRPr lang="en-US" altLang="zh-CN" sz="1400" dirty="0">
              <a:solidFill>
                <a:srgbClr val="000000"/>
              </a:solidFill>
              <a:latin typeface="楷体" pitchFamily="49" charset="-122"/>
              <a:ea typeface="楷体" pitchFamily="49" charset="-122"/>
            </a:endParaRPr>
          </a:p>
        </p:txBody>
      </p:sp>
      <p:sp>
        <p:nvSpPr>
          <p:cNvPr id="29" name="Nedadgående pil 95"/>
          <p:cNvSpPr>
            <a:spLocks noChangeArrowheads="1"/>
          </p:cNvSpPr>
          <p:nvPr/>
        </p:nvSpPr>
        <p:spPr bwMode="auto">
          <a:xfrm rot="10800000">
            <a:off x="5929322" y="4071942"/>
            <a:ext cx="250825" cy="684213"/>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hangingPunct="0">
              <a:lnSpc>
                <a:spcPct val="90000"/>
              </a:lnSpc>
              <a:spcBef>
                <a:spcPct val="20000"/>
              </a:spcBef>
              <a:buFont typeface="Calibri" panose="020F0502020204030204" charset="0"/>
              <a:buAutoNum type="arabicPeriod"/>
              <a:defRPr/>
            </a:pPr>
            <a:endParaRPr lang="en-US" sz="1800">
              <a:solidFill>
                <a:srgbClr val="FFFFFF"/>
              </a:solidFill>
              <a:latin typeface="Calibri" panose="020F0502020204030204" charset="0"/>
              <a:ea typeface="华文细黑" panose="02010600040101010101" pitchFamily="2" charset="-122"/>
            </a:endParaRPr>
          </a:p>
        </p:txBody>
      </p:sp>
      <p:sp>
        <p:nvSpPr>
          <p:cNvPr id="30" name="Rektangel 163"/>
          <p:cNvSpPr>
            <a:spLocks noChangeArrowheads="1"/>
          </p:cNvSpPr>
          <p:nvPr/>
        </p:nvSpPr>
        <p:spPr bwMode="auto">
          <a:xfrm>
            <a:off x="5214942" y="4572008"/>
            <a:ext cx="1877338" cy="1500197"/>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hangingPunct="0">
              <a:lnSpc>
                <a:spcPct val="90000"/>
              </a:lnSpc>
              <a:spcBef>
                <a:spcPct val="20000"/>
              </a:spcBef>
              <a:defRPr/>
            </a:pPr>
            <a:endParaRPr lang="en-US" altLang="zh-CN" sz="1400" dirty="0" smtClean="0">
              <a:latin typeface="Calibri" panose="020F0502020204030204" charset="0"/>
              <a:ea typeface="华文细黑" panose="02010600040101010101" pitchFamily="2" charset="-122"/>
            </a:endParaRPr>
          </a:p>
          <a:p>
            <a:pPr algn="just" eaLnBrk="0" hangingPunct="0">
              <a:lnSpc>
                <a:spcPct val="90000"/>
              </a:lnSpc>
              <a:spcBef>
                <a:spcPct val="20000"/>
              </a:spcBef>
              <a:defRPr/>
            </a:pPr>
            <a:r>
              <a:rPr lang="en-US" altLang="zh-CN" sz="1400" dirty="0" smtClean="0">
                <a:solidFill>
                  <a:srgbClr val="000000"/>
                </a:solidFill>
                <a:latin typeface="楷体" pitchFamily="49" charset="-122"/>
                <a:ea typeface="楷体" pitchFamily="49" charset="-122"/>
              </a:rPr>
              <a:t>2015</a:t>
            </a:r>
            <a:r>
              <a:rPr lang="zh-CN" altLang="en-US" sz="1400" dirty="0" smtClean="0">
                <a:solidFill>
                  <a:srgbClr val="000000"/>
                </a:solidFill>
                <a:latin typeface="楷体" pitchFamily="49" charset="-122"/>
                <a:ea typeface="楷体" pitchFamily="49" charset="-122"/>
              </a:rPr>
              <a:t>年</a:t>
            </a:r>
            <a:r>
              <a:rPr lang="en-US" altLang="zh-CN" sz="1400" dirty="0" smtClean="0">
                <a:solidFill>
                  <a:srgbClr val="000000"/>
                </a:solidFill>
                <a:latin typeface="楷体" pitchFamily="49" charset="-122"/>
                <a:ea typeface="楷体" pitchFamily="49" charset="-122"/>
              </a:rPr>
              <a:t>,</a:t>
            </a:r>
            <a:r>
              <a:rPr lang="zh-CN" altLang="en-US" sz="1400" dirty="0" smtClean="0">
                <a:solidFill>
                  <a:srgbClr val="000000"/>
                </a:solidFill>
                <a:latin typeface="楷体" pitchFamily="49" charset="-122"/>
                <a:ea typeface="楷体" pitchFamily="49" charset="-122"/>
              </a:rPr>
              <a:t>三星</a:t>
            </a:r>
            <a:r>
              <a:rPr lang="en-US" altLang="zh-CN" sz="1400" dirty="0" smtClean="0">
                <a:solidFill>
                  <a:srgbClr val="000000"/>
                </a:solidFill>
                <a:latin typeface="楷体" pitchFamily="49" charset="-122"/>
                <a:ea typeface="楷体" pitchFamily="49" charset="-122"/>
              </a:rPr>
              <a:t>Galaxy S5</a:t>
            </a:r>
            <a:r>
              <a:rPr lang="zh-CN" altLang="en-US" sz="1400" dirty="0" smtClean="0">
                <a:solidFill>
                  <a:srgbClr val="FF0000"/>
                </a:solidFill>
                <a:latin typeface="楷体" pitchFamily="49" charset="-122"/>
                <a:ea typeface="楷体" pitchFamily="49" charset="-122"/>
              </a:rPr>
              <a:t>手机指纹漏洞</a:t>
            </a:r>
            <a:r>
              <a:rPr lang="zh-CN" altLang="en-US" sz="1400" dirty="0" smtClean="0">
                <a:solidFill>
                  <a:srgbClr val="000000"/>
                </a:solidFill>
                <a:latin typeface="楷体" pitchFamily="49" charset="-122"/>
                <a:ea typeface="楷体" pitchFamily="49" charset="-122"/>
              </a:rPr>
              <a:t>，攻击者</a:t>
            </a:r>
            <a:r>
              <a:rPr lang="en-US" altLang="zh-CN" sz="1400" dirty="0" smtClean="0">
                <a:solidFill>
                  <a:srgbClr val="000000"/>
                </a:solidFill>
                <a:latin typeface="楷体" pitchFamily="49" charset="-122"/>
                <a:ea typeface="楷体" pitchFamily="49" charset="-122"/>
              </a:rPr>
              <a:t>root</a:t>
            </a:r>
            <a:r>
              <a:rPr lang="zh-CN" altLang="en-US" sz="1400" dirty="0" smtClean="0">
                <a:solidFill>
                  <a:srgbClr val="000000"/>
                </a:solidFill>
                <a:latin typeface="楷体" pitchFamily="49" charset="-122"/>
                <a:ea typeface="楷体" pitchFamily="49" charset="-122"/>
              </a:rPr>
              <a:t>内核后，可直接访问指纹设备获取指纹，并可通过指纹冒充用户</a:t>
            </a:r>
            <a:endParaRPr lang="en-US" altLang="zh-CN" sz="1400" dirty="0">
              <a:solidFill>
                <a:srgbClr val="000000"/>
              </a:solidFill>
              <a:latin typeface="楷体" pitchFamily="49" charset="-122"/>
              <a:ea typeface="楷体" pitchFamily="49" charset="-122"/>
            </a:endParaRPr>
          </a:p>
        </p:txBody>
      </p:sp>
      <p:sp>
        <p:nvSpPr>
          <p:cNvPr id="31" name="矩形 30"/>
          <p:cNvSpPr/>
          <p:nvPr/>
        </p:nvSpPr>
        <p:spPr>
          <a:xfrm>
            <a:off x="285720" y="1109947"/>
            <a:ext cx="3440365" cy="461665"/>
          </a:xfrm>
          <a:prstGeom prst="rect">
            <a:avLst/>
          </a:prstGeom>
        </p:spPr>
        <p:txBody>
          <a:bodyPr wrap="none">
            <a:spAutoFit/>
          </a:bodyPr>
          <a:lstStyle/>
          <a:p>
            <a:r>
              <a:rPr lang="en-US" altLang="zh-CN" sz="2400" dirty="0" err="1" smtClean="0">
                <a:solidFill>
                  <a:srgbClr val="C00000"/>
                </a:solidFill>
                <a:latin typeface="楷体" pitchFamily="49" charset="-122"/>
                <a:ea typeface="楷体" pitchFamily="49" charset="-122"/>
              </a:rPr>
              <a:t>TrustZone</a:t>
            </a:r>
            <a:r>
              <a:rPr lang="zh-CN" altLang="en-US" sz="2400" dirty="0" smtClean="0">
                <a:solidFill>
                  <a:srgbClr val="C00000"/>
                </a:solidFill>
                <a:latin typeface="楷体" pitchFamily="49" charset="-122"/>
                <a:ea typeface="楷体" pitchFamily="49" charset="-122"/>
              </a:rPr>
              <a:t>安全事件频发</a:t>
            </a:r>
            <a:endParaRPr lang="zh-CN" altLang="en-US" sz="2400" dirty="0">
              <a:solidFill>
                <a:srgbClr val="C00000"/>
              </a:solidFill>
              <a:latin typeface="楷体" pitchFamily="49" charset="-122"/>
              <a:ea typeface="楷体" pitchFamily="49" charset="-122"/>
            </a:endParaRPr>
          </a:p>
        </p:txBody>
      </p:sp>
      <p:sp>
        <p:nvSpPr>
          <p:cNvPr id="33" name="Nedadgående pil 95"/>
          <p:cNvSpPr>
            <a:spLocks noChangeArrowheads="1"/>
          </p:cNvSpPr>
          <p:nvPr/>
        </p:nvSpPr>
        <p:spPr bwMode="auto">
          <a:xfrm>
            <a:off x="2071670" y="3000372"/>
            <a:ext cx="250825" cy="6477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hangingPunct="0">
              <a:lnSpc>
                <a:spcPct val="90000"/>
              </a:lnSpc>
              <a:spcBef>
                <a:spcPct val="20000"/>
              </a:spcBef>
              <a:buFont typeface="Calibri" panose="020F0502020204030204" charset="0"/>
              <a:buAutoNum type="arabicPeriod"/>
              <a:defRPr/>
            </a:pPr>
            <a:endParaRPr lang="en-US" sz="1800">
              <a:solidFill>
                <a:srgbClr val="FFFFFF"/>
              </a:solidFill>
              <a:latin typeface="Calibri" panose="020F0502020204030204" charset="0"/>
              <a:ea typeface="华文细黑" panose="02010600040101010101" pitchFamily="2" charset="-122"/>
            </a:endParaRPr>
          </a:p>
        </p:txBody>
      </p:sp>
      <p:sp>
        <p:nvSpPr>
          <p:cNvPr id="36" name="Nedadgående pil 95"/>
          <p:cNvSpPr>
            <a:spLocks noChangeArrowheads="1"/>
          </p:cNvSpPr>
          <p:nvPr/>
        </p:nvSpPr>
        <p:spPr bwMode="auto">
          <a:xfrm rot="10800000">
            <a:off x="1781192" y="4074739"/>
            <a:ext cx="263525" cy="6858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hangingPunct="0">
              <a:lnSpc>
                <a:spcPct val="90000"/>
              </a:lnSpc>
              <a:spcBef>
                <a:spcPct val="20000"/>
              </a:spcBef>
              <a:buFont typeface="Calibri" panose="020F0502020204030204" charset="0"/>
              <a:buAutoNum type="arabicPeriod"/>
              <a:defRPr/>
            </a:pPr>
            <a:endParaRPr lang="en-US" sz="1800">
              <a:solidFill>
                <a:srgbClr val="FFFFFF"/>
              </a:solidFill>
              <a:latin typeface="Calibri" panose="020F0502020204030204" charset="0"/>
              <a:ea typeface="华文细黑" panose="02010600040101010101" pitchFamily="2" charset="-122"/>
            </a:endParaRPr>
          </a:p>
        </p:txBody>
      </p:sp>
      <p:sp>
        <p:nvSpPr>
          <p:cNvPr id="32" name="Rektangel 163"/>
          <p:cNvSpPr>
            <a:spLocks noChangeArrowheads="1"/>
          </p:cNvSpPr>
          <p:nvPr/>
        </p:nvSpPr>
        <p:spPr bwMode="auto">
          <a:xfrm>
            <a:off x="1318064" y="1714488"/>
            <a:ext cx="1590912" cy="1500198"/>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hangingPunct="0">
              <a:lnSpc>
                <a:spcPct val="90000"/>
              </a:lnSpc>
              <a:spcBef>
                <a:spcPct val="20000"/>
              </a:spcBef>
              <a:defRPr/>
            </a:pPr>
            <a:r>
              <a:rPr lang="en-US" altLang="zh-CN" sz="1400" dirty="0" smtClean="0">
                <a:solidFill>
                  <a:srgbClr val="FF0000"/>
                </a:solidFill>
                <a:latin typeface="楷体" pitchFamily="49" charset="-122"/>
                <a:ea typeface="楷体" pitchFamily="49" charset="-122"/>
              </a:rPr>
              <a:t>2014</a:t>
            </a:r>
            <a:r>
              <a:rPr lang="zh-CN" altLang="en-US" sz="1400" dirty="0" smtClean="0">
                <a:solidFill>
                  <a:srgbClr val="FF0000"/>
                </a:solidFill>
                <a:latin typeface="楷体" pitchFamily="49" charset="-122"/>
                <a:ea typeface="楷体" pitchFamily="49" charset="-122"/>
              </a:rPr>
              <a:t>年</a:t>
            </a:r>
            <a:r>
              <a:rPr lang="en-US" altLang="zh-CN" sz="1400" dirty="0" smtClean="0">
                <a:solidFill>
                  <a:srgbClr val="FF0000"/>
                </a:solidFill>
                <a:latin typeface="楷体" pitchFamily="49" charset="-122"/>
                <a:ea typeface="楷体" pitchFamily="49" charset="-122"/>
              </a:rPr>
              <a:t>,</a:t>
            </a:r>
            <a:r>
              <a:rPr lang="zh-CN" altLang="en-US" sz="1400" dirty="0" smtClean="0">
                <a:solidFill>
                  <a:srgbClr val="000000"/>
                </a:solidFill>
                <a:latin typeface="楷体" pitchFamily="49" charset="-122"/>
                <a:ea typeface="楷体" pitchFamily="49" charset="-122"/>
              </a:rPr>
              <a:t>高通</a:t>
            </a:r>
            <a:r>
              <a:rPr lang="en-US" altLang="zh-CN" sz="1400" dirty="0" smtClean="0">
                <a:solidFill>
                  <a:srgbClr val="000000"/>
                </a:solidFill>
                <a:latin typeface="楷体" pitchFamily="49" charset="-122"/>
                <a:ea typeface="楷体" pitchFamily="49" charset="-122"/>
              </a:rPr>
              <a:t>QSEE</a:t>
            </a:r>
            <a:r>
              <a:rPr lang="zh-CN" altLang="en-US" sz="1400" dirty="0" smtClean="0">
                <a:solidFill>
                  <a:srgbClr val="000000"/>
                </a:solidFill>
                <a:latin typeface="楷体" pitchFamily="49" charset="-122"/>
                <a:ea typeface="楷体" pitchFamily="49" charset="-122"/>
              </a:rPr>
              <a:t>驱动漏洞，驱动代码中没有判断</a:t>
            </a:r>
            <a:r>
              <a:rPr lang="en-US" altLang="zh-CN" sz="1400" dirty="0" smtClean="0">
                <a:solidFill>
                  <a:srgbClr val="000000"/>
                </a:solidFill>
                <a:latin typeface="楷体" pitchFamily="49" charset="-122"/>
                <a:ea typeface="楷体" pitchFamily="49" charset="-122"/>
              </a:rPr>
              <a:t>offset</a:t>
            </a:r>
            <a:r>
              <a:rPr lang="zh-CN" altLang="en-US" sz="1400" dirty="0" smtClean="0">
                <a:solidFill>
                  <a:srgbClr val="000000"/>
                </a:solidFill>
                <a:latin typeface="楷体" pitchFamily="49" charset="-122"/>
                <a:ea typeface="楷体" pitchFamily="49" charset="-122"/>
              </a:rPr>
              <a:t>和</a:t>
            </a:r>
            <a:r>
              <a:rPr lang="en-US" altLang="zh-CN" sz="1400" dirty="0" smtClean="0">
                <a:solidFill>
                  <a:srgbClr val="000000"/>
                </a:solidFill>
                <a:latin typeface="楷体" pitchFamily="49" charset="-122"/>
                <a:ea typeface="楷体" pitchFamily="49" charset="-122"/>
              </a:rPr>
              <a:t>length</a:t>
            </a:r>
            <a:r>
              <a:rPr lang="zh-CN" altLang="en-US" sz="1400" dirty="0" smtClean="0">
                <a:solidFill>
                  <a:srgbClr val="000000"/>
                </a:solidFill>
                <a:latin typeface="楷体" pitchFamily="49" charset="-122"/>
                <a:ea typeface="楷体" pitchFamily="49" charset="-122"/>
              </a:rPr>
              <a:t>的正确范围，可导致</a:t>
            </a:r>
            <a:r>
              <a:rPr lang="zh-CN" altLang="en-US" sz="1400" dirty="0" smtClean="0">
                <a:solidFill>
                  <a:srgbClr val="FF0000"/>
                </a:solidFill>
                <a:latin typeface="楷体" pitchFamily="49" charset="-122"/>
                <a:ea typeface="楷体" pitchFamily="49" charset="-122"/>
              </a:rPr>
              <a:t>攻击代码提权或</a:t>
            </a:r>
            <a:r>
              <a:rPr lang="en-US" altLang="zh-CN" sz="1400" dirty="0" smtClean="0">
                <a:solidFill>
                  <a:srgbClr val="FF0000"/>
                </a:solidFill>
                <a:latin typeface="楷体" pitchFamily="49" charset="-122"/>
                <a:ea typeface="楷体" pitchFamily="49" charset="-122"/>
              </a:rPr>
              <a:t>Dos</a:t>
            </a:r>
            <a:r>
              <a:rPr lang="zh-CN" altLang="en-US" sz="1400" dirty="0" smtClean="0">
                <a:solidFill>
                  <a:srgbClr val="FF0000"/>
                </a:solidFill>
                <a:latin typeface="楷体" pitchFamily="49" charset="-122"/>
                <a:ea typeface="楷体" pitchFamily="49" charset="-122"/>
              </a:rPr>
              <a:t>攻击</a:t>
            </a:r>
          </a:p>
        </p:txBody>
      </p:sp>
      <p:sp>
        <p:nvSpPr>
          <p:cNvPr id="9" name="Rektangel 163"/>
          <p:cNvSpPr>
            <a:spLocks noChangeArrowheads="1"/>
          </p:cNvSpPr>
          <p:nvPr/>
        </p:nvSpPr>
        <p:spPr bwMode="auto">
          <a:xfrm>
            <a:off x="3123852" y="1714488"/>
            <a:ext cx="1657332" cy="1500198"/>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hangingPunct="0">
              <a:lnSpc>
                <a:spcPct val="90000"/>
              </a:lnSpc>
              <a:spcBef>
                <a:spcPct val="20000"/>
              </a:spcBef>
            </a:pPr>
            <a:endParaRPr lang="en-US" altLang="zh-CN" sz="1400" dirty="0">
              <a:latin typeface="Calibri" panose="020F0502020204030204" charset="0"/>
              <a:ea typeface="华文细黑" panose="02010600040101010101" pitchFamily="2" charset="-122"/>
            </a:endParaRPr>
          </a:p>
          <a:p>
            <a:pPr algn="just" eaLnBrk="0" hangingPunct="0">
              <a:lnSpc>
                <a:spcPct val="90000"/>
              </a:lnSpc>
              <a:spcBef>
                <a:spcPct val="20000"/>
              </a:spcBef>
            </a:pPr>
            <a:r>
              <a:rPr lang="en-US" altLang="zh-CN" sz="1400" dirty="0" smtClean="0">
                <a:solidFill>
                  <a:srgbClr val="000000"/>
                </a:solidFill>
                <a:latin typeface="楷体" pitchFamily="49" charset="-122"/>
                <a:ea typeface="楷体" pitchFamily="49" charset="-122"/>
              </a:rPr>
              <a:t>2014</a:t>
            </a:r>
            <a:r>
              <a:rPr lang="zh-CN" altLang="en-US" sz="1400" dirty="0" smtClean="0">
                <a:solidFill>
                  <a:srgbClr val="000000"/>
                </a:solidFill>
                <a:latin typeface="楷体" pitchFamily="49" charset="-122"/>
                <a:ea typeface="楷体" pitchFamily="49" charset="-122"/>
              </a:rPr>
              <a:t>年，高通</a:t>
            </a:r>
            <a:r>
              <a:rPr lang="en-US" altLang="zh-CN" sz="1400" dirty="0" smtClean="0">
                <a:solidFill>
                  <a:srgbClr val="000000"/>
                </a:solidFill>
                <a:latin typeface="楷体" pitchFamily="49" charset="-122"/>
                <a:ea typeface="楷体" pitchFamily="49" charset="-122"/>
              </a:rPr>
              <a:t>QSEE</a:t>
            </a:r>
            <a:r>
              <a:rPr lang="zh-CN" altLang="en-US" sz="1400" dirty="0" smtClean="0">
                <a:solidFill>
                  <a:srgbClr val="000000"/>
                </a:solidFill>
                <a:latin typeface="楷体" pitchFamily="49" charset="-122"/>
                <a:ea typeface="楷体" pitchFamily="49" charset="-122"/>
              </a:rPr>
              <a:t>存在</a:t>
            </a:r>
            <a:r>
              <a:rPr lang="zh-CN" altLang="en-US" sz="1400" dirty="0" smtClean="0">
                <a:solidFill>
                  <a:srgbClr val="FF0000"/>
                </a:solidFill>
                <a:latin typeface="楷体" pitchFamily="49" charset="-122"/>
                <a:ea typeface="楷体" pitchFamily="49" charset="-122"/>
              </a:rPr>
              <a:t>整数溢出漏洞</a:t>
            </a:r>
            <a:r>
              <a:rPr lang="zh-CN" altLang="en-US" sz="1400" dirty="0" smtClean="0">
                <a:solidFill>
                  <a:srgbClr val="000000"/>
                </a:solidFill>
                <a:latin typeface="楷体" pitchFamily="49" charset="-122"/>
                <a:ea typeface="楷体" pitchFamily="49" charset="-122"/>
              </a:rPr>
              <a:t>，通过构造特定的</a:t>
            </a:r>
            <a:r>
              <a:rPr lang="en-US" altLang="zh-CN" sz="1400" dirty="0" smtClean="0">
                <a:solidFill>
                  <a:srgbClr val="000000"/>
                </a:solidFill>
                <a:latin typeface="楷体" pitchFamily="49" charset="-122"/>
                <a:ea typeface="楷体" pitchFamily="49" charset="-122"/>
              </a:rPr>
              <a:t>SMC</a:t>
            </a:r>
            <a:r>
              <a:rPr lang="zh-CN" altLang="en-US" sz="1400" dirty="0" smtClean="0">
                <a:solidFill>
                  <a:srgbClr val="000000"/>
                </a:solidFill>
                <a:latin typeface="楷体" pitchFamily="49" charset="-122"/>
                <a:ea typeface="楷体" pitchFamily="49" charset="-122"/>
              </a:rPr>
              <a:t>指令，能够访问</a:t>
            </a:r>
            <a:r>
              <a:rPr lang="zh-CN" altLang="en-US" sz="1400" dirty="0" smtClean="0">
                <a:solidFill>
                  <a:srgbClr val="FF0000"/>
                </a:solidFill>
                <a:latin typeface="楷体" pitchFamily="49" charset="-122"/>
                <a:ea typeface="楷体" pitchFamily="49" charset="-122"/>
              </a:rPr>
              <a:t>任意安全内存</a:t>
            </a:r>
          </a:p>
        </p:txBody>
      </p:sp>
      <p:sp>
        <p:nvSpPr>
          <p:cNvPr id="7" name="Rektangel 163"/>
          <p:cNvSpPr>
            <a:spLocks noChangeArrowheads="1"/>
          </p:cNvSpPr>
          <p:nvPr/>
        </p:nvSpPr>
        <p:spPr bwMode="auto">
          <a:xfrm>
            <a:off x="2974248" y="4500571"/>
            <a:ext cx="1590912" cy="1500198"/>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lvl="0" algn="just" eaLnBrk="0" hangingPunct="0">
              <a:lnSpc>
                <a:spcPct val="90000"/>
              </a:lnSpc>
              <a:spcBef>
                <a:spcPct val="20000"/>
              </a:spcBef>
              <a:defRPr/>
            </a:pPr>
            <a:r>
              <a:rPr lang="en-US" altLang="zh-CN" sz="1400" dirty="0" smtClean="0">
                <a:latin typeface="楷体" pitchFamily="49" charset="-122"/>
                <a:ea typeface="楷体" pitchFamily="49" charset="-122"/>
              </a:rPr>
              <a:t>2014</a:t>
            </a:r>
            <a:r>
              <a:rPr lang="zh-CN" altLang="en-US" sz="1400" dirty="0" smtClean="0">
                <a:latin typeface="楷体" pitchFamily="49" charset="-122"/>
                <a:ea typeface="楷体" pitchFamily="49" charset="-122"/>
              </a:rPr>
              <a:t>年</a:t>
            </a:r>
            <a:r>
              <a:rPr lang="en-US" altLang="zh-CN" sz="1400" dirty="0" smtClean="0">
                <a:latin typeface="楷体" pitchFamily="49" charset="-122"/>
                <a:ea typeface="楷体" pitchFamily="49" charset="-122"/>
              </a:rPr>
              <a:t>,</a:t>
            </a:r>
            <a:r>
              <a:rPr lang="zh-CN" altLang="en-US" sz="1400" dirty="0" smtClean="0">
                <a:latin typeface="楷体" pitchFamily="49" charset="-122"/>
                <a:ea typeface="楷体" pitchFamily="49" charset="-122"/>
              </a:rPr>
              <a:t>高通</a:t>
            </a:r>
            <a:r>
              <a:rPr lang="en-US" altLang="zh-CN" sz="1400" dirty="0" smtClean="0">
                <a:latin typeface="楷体" pitchFamily="49" charset="-122"/>
                <a:ea typeface="楷体" pitchFamily="49" charset="-122"/>
              </a:rPr>
              <a:t>QSEE</a:t>
            </a:r>
            <a:r>
              <a:rPr lang="zh-CN" altLang="en-US" sz="1400" dirty="0" smtClean="0">
                <a:latin typeface="楷体" pitchFamily="49" charset="-122"/>
                <a:ea typeface="楷体" pitchFamily="49" charset="-122"/>
              </a:rPr>
              <a:t>任意内存写漏洞，没有检查传入指针参数的范围，可</a:t>
            </a:r>
            <a:r>
              <a:rPr lang="zh-CN" altLang="en-US" sz="1400" dirty="0" smtClean="0">
                <a:solidFill>
                  <a:srgbClr val="FF0000"/>
                </a:solidFill>
                <a:latin typeface="楷体" pitchFamily="49" charset="-122"/>
                <a:ea typeface="楷体" pitchFamily="49" charset="-122"/>
              </a:rPr>
              <a:t>删除任意安全检查代码</a:t>
            </a:r>
            <a:endParaRPr lang="en-US" sz="1400" dirty="0">
              <a:solidFill>
                <a:srgbClr val="FF0000"/>
              </a:solidFill>
              <a:latin typeface="楷体" pitchFamily="49" charset="-122"/>
              <a:ea typeface="楷体" pitchFamily="49" charset="-122"/>
            </a:endParaRPr>
          </a:p>
        </p:txBody>
      </p:sp>
      <p:sp>
        <p:nvSpPr>
          <p:cNvPr id="35" name="Rektangel 163"/>
          <p:cNvSpPr>
            <a:spLocks noChangeArrowheads="1"/>
          </p:cNvSpPr>
          <p:nvPr/>
        </p:nvSpPr>
        <p:spPr bwMode="auto">
          <a:xfrm>
            <a:off x="1123700" y="4500570"/>
            <a:ext cx="1590912" cy="1500197"/>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hangingPunct="0">
              <a:lnSpc>
                <a:spcPct val="90000"/>
              </a:lnSpc>
              <a:spcBef>
                <a:spcPct val="20000"/>
              </a:spcBef>
              <a:defRPr/>
            </a:pPr>
            <a:r>
              <a:rPr lang="en-US" altLang="zh-CN" sz="1400" dirty="0" smtClean="0">
                <a:solidFill>
                  <a:srgbClr val="FF0000"/>
                </a:solidFill>
                <a:latin typeface="楷体" pitchFamily="49" charset="-122"/>
                <a:ea typeface="楷体" pitchFamily="49" charset="-122"/>
              </a:rPr>
              <a:t>2013</a:t>
            </a:r>
            <a:r>
              <a:rPr lang="zh-CN" altLang="en-US" sz="1400" dirty="0" smtClean="0">
                <a:solidFill>
                  <a:srgbClr val="FF0000"/>
                </a:solidFill>
                <a:latin typeface="楷体" pitchFamily="49" charset="-122"/>
                <a:ea typeface="楷体" pitchFamily="49" charset="-122"/>
              </a:rPr>
              <a:t>年</a:t>
            </a:r>
            <a:r>
              <a:rPr lang="en-US" altLang="zh-CN" sz="1400" dirty="0" smtClean="0">
                <a:solidFill>
                  <a:srgbClr val="FF0000"/>
                </a:solidFill>
                <a:latin typeface="楷体" pitchFamily="49" charset="-122"/>
                <a:ea typeface="楷体" pitchFamily="49" charset="-122"/>
              </a:rPr>
              <a:t>,</a:t>
            </a:r>
            <a:r>
              <a:rPr lang="en-US" altLang="zh-CN" sz="1400" dirty="0" err="1" smtClean="0">
                <a:solidFill>
                  <a:srgbClr val="000000"/>
                </a:solidFill>
                <a:latin typeface="楷体" pitchFamily="49" charset="-122"/>
                <a:ea typeface="楷体" pitchFamily="49" charset="-122"/>
              </a:rPr>
              <a:t>moto</a:t>
            </a:r>
            <a:r>
              <a:rPr lang="zh-CN" altLang="en-US" sz="1400" dirty="0" smtClean="0">
                <a:solidFill>
                  <a:srgbClr val="000000"/>
                </a:solidFill>
                <a:latin typeface="楷体" pitchFamily="49" charset="-122"/>
                <a:ea typeface="楷体" pitchFamily="49" charset="-122"/>
              </a:rPr>
              <a:t>手机的</a:t>
            </a:r>
            <a:r>
              <a:rPr lang="en-US" altLang="zh-CN" sz="1400" dirty="0" err="1" smtClean="0">
                <a:solidFill>
                  <a:srgbClr val="000000"/>
                </a:solidFill>
                <a:latin typeface="楷体" pitchFamily="49" charset="-122"/>
                <a:ea typeface="楷体" pitchFamily="49" charset="-122"/>
              </a:rPr>
              <a:t>TrustZone</a:t>
            </a:r>
            <a:r>
              <a:rPr lang="zh-CN" altLang="en-US" sz="1400" dirty="0" smtClean="0">
                <a:solidFill>
                  <a:srgbClr val="000000"/>
                </a:solidFill>
                <a:latin typeface="楷体" pitchFamily="49" charset="-122"/>
                <a:ea typeface="楷体" pitchFamily="49" charset="-122"/>
              </a:rPr>
              <a:t>内核被破解，可解锁</a:t>
            </a:r>
            <a:r>
              <a:rPr lang="en-US" altLang="zh-CN" sz="1400" dirty="0" err="1" smtClean="0">
                <a:solidFill>
                  <a:srgbClr val="FF0000"/>
                </a:solidFill>
                <a:latin typeface="楷体" pitchFamily="49" charset="-122"/>
                <a:ea typeface="楷体" pitchFamily="49" charset="-122"/>
              </a:rPr>
              <a:t>Bootloader</a:t>
            </a:r>
            <a:r>
              <a:rPr lang="zh-CN" altLang="en-US" sz="1400" dirty="0" smtClean="0">
                <a:solidFill>
                  <a:srgbClr val="000000"/>
                </a:solidFill>
                <a:latin typeface="楷体" pitchFamily="49" charset="-122"/>
                <a:ea typeface="楷体" pitchFamily="49" charset="-122"/>
              </a:rPr>
              <a:t>，加载任意操作系统</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1.2</a:t>
            </a:r>
            <a:r>
              <a:rPr lang="zh-CN" altLang="en-US" sz="3200" dirty="0">
                <a:solidFill>
                  <a:schemeClr val="tx1"/>
                </a:solidFill>
              </a:rPr>
              <a:t>TrustZone概述</a:t>
            </a:r>
          </a:p>
        </p:txBody>
      </p:sp>
      <p:sp>
        <p:nvSpPr>
          <p:cNvPr id="8" name="内容占位符 2"/>
          <p:cNvSpPr>
            <a:spLocks noGrp="1"/>
          </p:cNvSpPr>
          <p:nvPr/>
        </p:nvSpPr>
        <p:spPr>
          <a:xfrm>
            <a:off x="395536" y="1052736"/>
            <a:ext cx="8208912" cy="4968552"/>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什么是</a:t>
            </a:r>
            <a:r>
              <a:rPr kumimoji="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TrustZone</a:t>
            </a: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r>
              <a:rPr kumimoji="0" lang="zh-CN" altLang="en-US" sz="3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0" i="0" u="none" strike="noStrike" kern="1200" cap="none" spc="0" normalizeH="0" baseline="0" noProof="0" dirty="0">
                <a:ln>
                  <a:noFill/>
                </a:ln>
                <a:solidFill>
                  <a:srgbClr val="FF0000"/>
                </a:solidFill>
                <a:effectLst/>
                <a:uLnTx/>
                <a:uFillTx/>
                <a:latin typeface="楷体" pitchFamily="49" charset="-122"/>
                <a:ea typeface="楷体" pitchFamily="49" charset="-122"/>
              </a:rPr>
              <a:t>ARM TrustZone 技术是</a:t>
            </a:r>
            <a:r>
              <a:rPr kumimoji="0" lang="zh-CN" altLang="en-US" sz="2400" i="0" u="none" strike="noStrike" kern="1200" cap="none" spc="0" normalizeH="0" baseline="0" noProof="0" dirty="0">
                <a:ln>
                  <a:noFill/>
                </a:ln>
                <a:solidFill>
                  <a:srgbClr val="FF0000"/>
                </a:solidFill>
                <a:effectLst/>
                <a:uLnTx/>
                <a:uFillTx/>
                <a:latin typeface="楷体" pitchFamily="49" charset="-122"/>
                <a:ea typeface="楷体" pitchFamily="49" charset="-122"/>
              </a:rPr>
              <a:t>系统范围</a:t>
            </a:r>
            <a:r>
              <a:rPr kumimoji="0" lang="zh-CN" altLang="en-US" sz="2400" b="0" i="0" u="none" strike="noStrike" kern="1200" cap="none" spc="0" normalizeH="0" baseline="0" noProof="0" dirty="0">
                <a:ln>
                  <a:noFill/>
                </a:ln>
                <a:solidFill>
                  <a:srgbClr val="FF0000"/>
                </a:solidFill>
                <a:effectLst/>
                <a:uLnTx/>
                <a:uFillTx/>
                <a:latin typeface="楷体" pitchFamily="49" charset="-122"/>
                <a:ea typeface="楷体" pitchFamily="49" charset="-122"/>
              </a:rPr>
              <a:t>的安全方法</a:t>
            </a:r>
            <a:r>
              <a:rPr kumimoji="0" lang="zh-CN" altLang="en-US" sz="2400" b="0" i="0" u="none" strike="noStrike" kern="1200" cap="none" spc="0" normalizeH="0" baseline="0" noProof="0" dirty="0">
                <a:ln>
                  <a:noFill/>
                </a:ln>
                <a:solidFill>
                  <a:schemeClr val="tx1"/>
                </a:solidFill>
                <a:effectLst/>
                <a:uLnTx/>
                <a:uFillTx/>
                <a:latin typeface="楷体" pitchFamily="49" charset="-122"/>
                <a:ea typeface="楷体" pitchFamily="49" charset="-122"/>
              </a:rPr>
              <a:t>，针对高性能计算平台上的大量应用，包括安全支付、数字版权管理 (DRM)、企业服务和基于 Web 的服务。</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楷体" pitchFamily="49" charset="-122"/>
                <a:ea typeface="楷体" pitchFamily="49" charset="-122"/>
              </a:rPr>
              <a:t>    TrustZone 技术与 Cortex™-A 处理器紧密集成，并通过 AMBA AXI 总线和特定的 TrustZone 系统 IP 块在系统中进行扩展。此系统方法意味着可以保护安全内存、加密块、键盘和屏幕等外设，从而可确保它们免遭软件攻击。</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endParaRPr kumimoji="0" sz="2000" b="0" i="0" u="none" strike="noStrike" kern="1200" cap="none" spc="0" normalizeH="0" baseline="0" noProof="0" dirty="0">
              <a:ln>
                <a:noFill/>
              </a:ln>
              <a:solidFill>
                <a:schemeClr val="tx1"/>
              </a:solidFill>
              <a:effectLst/>
              <a:uLnTx/>
              <a:uFillTx/>
              <a:latin typeface="楷体" pitchFamily="49" charset="-122"/>
              <a:ea typeface="楷体" pitchFamily="49" charset="-122"/>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dirty="0" err="1" smtClean="0">
                <a:latin typeface="微软雅黑" panose="020B0503020204020204" pitchFamily="34" charset="-122"/>
                <a:ea typeface="微软雅黑" panose="020B0503020204020204" pitchFamily="34" charset="-122"/>
              </a:rPr>
              <a:t>4.1.2TrustZone</a:t>
            </a:r>
            <a:r>
              <a:rPr lang="zh-CN" altLang="en-US" dirty="0" smtClean="0">
                <a:latin typeface="微软雅黑" panose="020B0503020204020204" pitchFamily="34" charset="-122"/>
                <a:ea typeface="微软雅黑" panose="020B0503020204020204" pitchFamily="34" charset="-122"/>
              </a:rPr>
              <a:t>漏洞成因研究</a:t>
            </a:r>
            <a:endParaRPr lang="en-US" altLang="zh-CN" sz="1800" dirty="0">
              <a:latin typeface="微软雅黑" panose="020B0503020204020204" pitchFamily="34" charset="-122"/>
              <a:ea typeface="微软雅黑" panose="020B0503020204020204" pitchFamily="34" charset="-122"/>
            </a:endParaRPr>
          </a:p>
        </p:txBody>
      </p:sp>
      <p:sp>
        <p:nvSpPr>
          <p:cNvPr id="65" name="Freeform 3"/>
          <p:cNvSpPr/>
          <p:nvPr/>
        </p:nvSpPr>
        <p:spPr bwMode="gray">
          <a:xfrm>
            <a:off x="1571604" y="1773784"/>
            <a:ext cx="1587699" cy="1702296"/>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chemeClr val="accent6">
                  <a:lumMod val="60000"/>
                  <a:lumOff val="40000"/>
                </a:schemeClr>
              </a:gs>
              <a:gs pos="49000">
                <a:schemeClr val="accent6">
                  <a:lumMod val="75000"/>
                </a:schemeClr>
              </a:gs>
            </a:gsLst>
            <a:lin ang="54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66" name="Freeform 3"/>
          <p:cNvSpPr/>
          <p:nvPr/>
        </p:nvSpPr>
        <p:spPr bwMode="gray">
          <a:xfrm>
            <a:off x="5715008" y="1773784"/>
            <a:ext cx="1587699" cy="1702296"/>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67" name="TextBox 66"/>
          <p:cNvSpPr txBox="1"/>
          <p:nvPr/>
        </p:nvSpPr>
        <p:spPr>
          <a:xfrm>
            <a:off x="1801981" y="2345288"/>
            <a:ext cx="1285884" cy="646331"/>
          </a:xfrm>
          <a:prstGeom prst="rect">
            <a:avLst/>
          </a:prstGeom>
          <a:noFill/>
        </p:spPr>
        <p:txBody>
          <a:bodyPr wrap="square" rtlCol="0">
            <a:spAutoFit/>
          </a:bodyPr>
          <a:lstStyle/>
          <a:p>
            <a:r>
              <a:rPr lang="en-US" altLang="zh-CN" b="1" dirty="0" smtClean="0">
                <a:solidFill>
                  <a:schemeClr val="bg1"/>
                </a:solidFill>
                <a:latin typeface="Times New Roman" panose="02020603050405020304" pitchFamily="18" charset="0"/>
                <a:cs typeface="Times New Roman" panose="02020603050405020304" pitchFamily="18" charset="0"/>
              </a:rPr>
              <a:t>Normal World</a:t>
            </a:r>
            <a:endParaRPr lang="zh-CN" altLang="en-US" b="1" dirty="0">
              <a:solidFill>
                <a:schemeClr val="bg1"/>
              </a:solidFill>
              <a:latin typeface="Times New Roman" panose="02020603050405020304" pitchFamily="18" charset="0"/>
              <a:cs typeface="Times New Roman" panose="02020603050405020304" pitchFamily="18" charset="0"/>
            </a:endParaRPr>
          </a:p>
        </p:txBody>
      </p:sp>
      <p:sp>
        <p:nvSpPr>
          <p:cNvPr id="68" name="TextBox 67"/>
          <p:cNvSpPr txBox="1"/>
          <p:nvPr/>
        </p:nvSpPr>
        <p:spPr>
          <a:xfrm>
            <a:off x="6016823" y="2345288"/>
            <a:ext cx="1000132" cy="646331"/>
          </a:xfrm>
          <a:prstGeom prst="rect">
            <a:avLst/>
          </a:prstGeom>
          <a:noFill/>
        </p:spPr>
        <p:txBody>
          <a:bodyPr wrap="square" rtlCol="0">
            <a:spAutoFit/>
          </a:bodyPr>
          <a:lstStyle/>
          <a:p>
            <a:r>
              <a:rPr lang="en-US" altLang="zh-CN" dirty="0" smtClean="0">
                <a:solidFill>
                  <a:srgbClr val="FF0000"/>
                </a:solidFill>
                <a:latin typeface="Times New Roman" panose="02020603050405020304" pitchFamily="18" charset="0"/>
                <a:cs typeface="Times New Roman" panose="02020603050405020304" pitchFamily="18" charset="0"/>
              </a:rPr>
              <a:t>Secure World</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2302047" y="4274114"/>
            <a:ext cx="428628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rot="5400000" flipH="1" flipV="1">
            <a:off x="5267518" y="4738461"/>
            <a:ext cx="2642412" cy="7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rot="5400000" flipH="1" flipV="1">
            <a:off x="1016957" y="4774180"/>
            <a:ext cx="2570974" cy="794"/>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730807" y="3916924"/>
            <a:ext cx="1643074" cy="369332"/>
          </a:xfrm>
          <a:prstGeom prst="rect">
            <a:avLst/>
          </a:prstGeom>
          <a:noFill/>
        </p:spPr>
        <p:txBody>
          <a:bodyPr wrap="square" rtlCol="0">
            <a:spAutoFit/>
          </a:bodyPr>
          <a:lstStyle/>
          <a:p>
            <a:r>
              <a:rPr lang="en-US" altLang="zh-CN" dirty="0" smtClean="0"/>
              <a:t>SMC</a:t>
            </a:r>
            <a:r>
              <a:rPr lang="zh-CN" altLang="en-US" dirty="0" smtClean="0"/>
              <a:t>指令</a:t>
            </a:r>
            <a:endParaRPr lang="zh-CN" altLang="en-US" dirty="0"/>
          </a:p>
        </p:txBody>
      </p:sp>
      <p:cxnSp>
        <p:nvCxnSpPr>
          <p:cNvPr id="91" name="直接连接符 90"/>
          <p:cNvCxnSpPr/>
          <p:nvPr/>
        </p:nvCxnSpPr>
        <p:spPr>
          <a:xfrm>
            <a:off x="2302047" y="4915468"/>
            <a:ext cx="428628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802245" y="4559866"/>
            <a:ext cx="1285884" cy="369332"/>
          </a:xfrm>
          <a:prstGeom prst="rect">
            <a:avLst/>
          </a:prstGeom>
          <a:noFill/>
        </p:spPr>
        <p:txBody>
          <a:bodyPr wrap="square" rtlCol="0">
            <a:spAutoFit/>
          </a:bodyPr>
          <a:lstStyle/>
          <a:p>
            <a:r>
              <a:rPr lang="zh-CN" altLang="en-US" dirty="0" smtClean="0"/>
              <a:t>共享内存</a:t>
            </a:r>
            <a:endParaRPr lang="zh-CN" altLang="en-US" dirty="0"/>
          </a:p>
        </p:txBody>
      </p:sp>
      <p:cxnSp>
        <p:nvCxnSpPr>
          <p:cNvPr id="93" name="直接连接符 92"/>
          <p:cNvCxnSpPr/>
          <p:nvPr/>
        </p:nvCxnSpPr>
        <p:spPr>
          <a:xfrm>
            <a:off x="2302047" y="5488560"/>
            <a:ext cx="428628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730807" y="5202808"/>
            <a:ext cx="1500198" cy="369332"/>
          </a:xfrm>
          <a:prstGeom prst="rect">
            <a:avLst/>
          </a:prstGeom>
          <a:noFill/>
        </p:spPr>
        <p:txBody>
          <a:bodyPr wrap="square" rtlCol="0">
            <a:spAutoFit/>
          </a:bodyPr>
          <a:lstStyle/>
          <a:p>
            <a:pPr eaLnBrk="1" hangingPunct="1"/>
            <a:r>
              <a:rPr lang="en-US" altLang="zh-CN" dirty="0" smtClean="0">
                <a:ea typeface="华文楷体" panose="02010600040101010101" pitchFamily="2" charset="-122"/>
              </a:rPr>
              <a:t>IRQ</a:t>
            </a:r>
            <a:r>
              <a:rPr lang="zh-CN" altLang="en-US" dirty="0" smtClean="0">
                <a:ea typeface="华文楷体" panose="02010600040101010101" pitchFamily="2" charset="-122"/>
              </a:rPr>
              <a:t>与</a:t>
            </a:r>
            <a:r>
              <a:rPr lang="en-US" altLang="zh-CN" dirty="0" smtClean="0">
                <a:ea typeface="华文楷体" panose="02010600040101010101" pitchFamily="2" charset="-122"/>
              </a:rPr>
              <a:t>FIQ</a:t>
            </a:r>
          </a:p>
        </p:txBody>
      </p:sp>
      <p:cxnSp>
        <p:nvCxnSpPr>
          <p:cNvPr id="95" name="直接连接符 94"/>
          <p:cNvCxnSpPr/>
          <p:nvPr/>
        </p:nvCxnSpPr>
        <p:spPr>
          <a:xfrm>
            <a:off x="2302047" y="6060064"/>
            <a:ext cx="428628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730807" y="5774312"/>
            <a:ext cx="1500198" cy="369332"/>
          </a:xfrm>
          <a:prstGeom prst="rect">
            <a:avLst/>
          </a:prstGeom>
          <a:noFill/>
        </p:spPr>
        <p:txBody>
          <a:bodyPr wrap="square" rtlCol="0">
            <a:spAutoFit/>
          </a:bodyPr>
          <a:lstStyle/>
          <a:p>
            <a:r>
              <a:rPr lang="zh-CN" altLang="en-US" dirty="0" smtClean="0"/>
              <a:t>安全外设</a:t>
            </a:r>
            <a:endParaRPr lang="zh-CN" altLang="en-US" dirty="0"/>
          </a:p>
        </p:txBody>
      </p:sp>
      <p:sp>
        <p:nvSpPr>
          <p:cNvPr id="98" name="矩形 97"/>
          <p:cNvSpPr/>
          <p:nvPr/>
        </p:nvSpPr>
        <p:spPr>
          <a:xfrm>
            <a:off x="285720" y="1109947"/>
            <a:ext cx="5606022" cy="461665"/>
          </a:xfrm>
          <a:prstGeom prst="rect">
            <a:avLst/>
          </a:prstGeom>
        </p:spPr>
        <p:txBody>
          <a:bodyPr wrap="none">
            <a:spAutoFit/>
          </a:bodyPr>
          <a:lstStyle/>
          <a:p>
            <a:r>
              <a:rPr lang="en-US" altLang="zh-CN" sz="2400" dirty="0" err="1" smtClean="0">
                <a:solidFill>
                  <a:srgbClr val="C00000"/>
                </a:solidFill>
                <a:latin typeface="楷体" pitchFamily="49" charset="-122"/>
                <a:ea typeface="楷体" pitchFamily="49" charset="-122"/>
              </a:rPr>
              <a:t>TrustZone</a:t>
            </a:r>
            <a:r>
              <a:rPr lang="zh-CN" altLang="en-US" sz="2400" dirty="0" smtClean="0">
                <a:solidFill>
                  <a:srgbClr val="C00000"/>
                </a:solidFill>
                <a:latin typeface="楷体" pitchFamily="49" charset="-122"/>
                <a:ea typeface="楷体" pitchFamily="49" charset="-122"/>
              </a:rPr>
              <a:t>安全世界与普通世界通信接口</a:t>
            </a:r>
            <a:endParaRPr lang="zh-CN" altLang="en-US" sz="2400" dirty="0">
              <a:solidFill>
                <a:srgbClr val="C00000"/>
              </a:solidFill>
              <a:latin typeface="楷体" pitchFamily="49" charset="-122"/>
              <a:ea typeface="楷体" pitchFamily="49" charset="-122"/>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微软雅黑" panose="020B0503020204020204" pitchFamily="34" charset="-122"/>
                <a:ea typeface="微软雅黑" panose="020B0503020204020204" pitchFamily="34" charset="-122"/>
                <a:sym typeface="+mn-ea"/>
              </a:rPr>
              <a:t>4.1.2</a:t>
            </a:r>
            <a:r>
              <a:rPr lang="en-US" altLang="zh-CN" dirty="0" err="1" smtClean="0">
                <a:latin typeface="微软雅黑" panose="020B0503020204020204" pitchFamily="34" charset="-122"/>
                <a:ea typeface="微软雅黑" panose="020B0503020204020204" pitchFamily="34" charset="-122"/>
              </a:rPr>
              <a:t>TrustZone</a:t>
            </a:r>
            <a:r>
              <a:rPr lang="zh-CN" altLang="en-US" dirty="0" smtClean="0">
                <a:latin typeface="微软雅黑" panose="020B0503020204020204" pitchFamily="34" charset="-122"/>
                <a:ea typeface="微软雅黑" panose="020B0503020204020204" pitchFamily="34" charset="-122"/>
              </a:rPr>
              <a:t>漏洞成因研究</a:t>
            </a:r>
            <a:endParaRPr lang="zh-CN" altLang="en-US" dirty="0">
              <a:latin typeface="微软雅黑" panose="020B0503020204020204" pitchFamily="34" charset="-122"/>
              <a:ea typeface="微软雅黑" panose="020B0503020204020204" pitchFamily="34" charset="-122"/>
            </a:endParaRPr>
          </a:p>
        </p:txBody>
      </p:sp>
      <p:sp>
        <p:nvSpPr>
          <p:cNvPr id="10" name="Freeform 4"/>
          <p:cNvSpPr/>
          <p:nvPr/>
        </p:nvSpPr>
        <p:spPr bwMode="gray">
          <a:xfrm>
            <a:off x="780415" y="2726055"/>
            <a:ext cx="2005330" cy="1836420"/>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rgbClr val="009999"/>
              </a:gs>
              <a:gs pos="100000">
                <a:srgbClr val="009999">
                  <a:gamma/>
                  <a:shade val="46275"/>
                  <a:invGamma/>
                </a:srgbClr>
              </a:gs>
            </a:gsLst>
            <a:lin ang="54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11" name="AutoShape 10"/>
          <p:cNvSpPr>
            <a:spLocks noChangeArrowheads="1"/>
          </p:cNvSpPr>
          <p:nvPr/>
        </p:nvSpPr>
        <p:spPr bwMode="auto">
          <a:xfrm>
            <a:off x="986717" y="3488241"/>
            <a:ext cx="1511871" cy="438287"/>
          </a:xfrm>
          <a:prstGeom prst="roundRect">
            <a:avLst>
              <a:gd name="adj" fmla="val 5000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800" b="1" dirty="0" err="1" smtClean="0">
                <a:solidFill>
                  <a:srgbClr val="FFFFFF"/>
                </a:solidFill>
                <a:latin typeface="Verdana" panose="020B0604030504040204" pitchFamily="34" charset="0"/>
              </a:rPr>
              <a:t>TrustZone</a:t>
            </a:r>
            <a:r>
              <a:rPr lang="zh-CN" altLang="en-US" sz="2000" b="1" dirty="0" smtClean="0">
                <a:solidFill>
                  <a:srgbClr val="FFFFFF"/>
                </a:solidFill>
                <a:latin typeface="Verdana" panose="020B0604030504040204" pitchFamily="34" charset="0"/>
              </a:rPr>
              <a:t>漏洞</a:t>
            </a:r>
          </a:p>
          <a:p>
            <a:pPr algn="ctr"/>
            <a:r>
              <a:rPr lang="zh-CN" altLang="en-US" sz="1800" b="1" dirty="0" smtClean="0">
                <a:solidFill>
                  <a:srgbClr val="FFFFFF"/>
                </a:solidFill>
                <a:latin typeface="Verdana" panose="020B0604030504040204" pitchFamily="34" charset="0"/>
              </a:rPr>
              <a:t>成因研究</a:t>
            </a:r>
          </a:p>
        </p:txBody>
      </p:sp>
      <p:sp>
        <p:nvSpPr>
          <p:cNvPr id="12" name="文本框 11"/>
          <p:cNvSpPr txBox="1"/>
          <p:nvPr/>
        </p:nvSpPr>
        <p:spPr>
          <a:xfrm>
            <a:off x="2915818" y="1739511"/>
            <a:ext cx="2571767" cy="1754326"/>
          </a:xfrm>
          <a:prstGeom prst="rect">
            <a:avLst/>
          </a:prstGeom>
          <a:noFill/>
          <a:ln w="15875">
            <a:solidFill>
              <a:srgbClr val="0F7F7C"/>
            </a:solidFill>
          </a:ln>
        </p:spPr>
        <p:txBody>
          <a:bodyPr wrap="square" rtlCol="0">
            <a:spAutoFit/>
          </a:bodyPr>
          <a:lstStyle/>
          <a:p>
            <a:pPr marL="285750" indent="-285750">
              <a:buFont typeface="Wingdings" panose="05000000000000000000" pitchFamily="2" charset="2"/>
              <a:buChar char="Ø"/>
            </a:pPr>
            <a:r>
              <a:rPr lang="en-US" altLang="zh-CN" dirty="0" err="1" smtClean="0">
                <a:latin typeface="楷体" pitchFamily="49" charset="-122"/>
                <a:ea typeface="楷体" pitchFamily="49" charset="-122"/>
              </a:rPr>
              <a:t>TrustZone</a:t>
            </a:r>
            <a:r>
              <a:rPr lang="zh-CN" altLang="en-US" dirty="0" smtClean="0">
                <a:latin typeface="楷体" pitchFamily="49" charset="-122"/>
                <a:ea typeface="楷体" pitchFamily="49" charset="-122"/>
              </a:rPr>
              <a:t>镜像未加密存储</a:t>
            </a:r>
          </a:p>
          <a:p>
            <a:pPr marL="285750" indent="-285750">
              <a:buFont typeface="Wingdings" panose="05000000000000000000" pitchFamily="2" charset="2"/>
              <a:buChar char="Ø"/>
            </a:pPr>
            <a:r>
              <a:rPr lang="zh-CN" altLang="en-US" dirty="0" smtClean="0">
                <a:latin typeface="楷体" pitchFamily="49" charset="-122"/>
                <a:ea typeface="楷体" pitchFamily="49" charset="-122"/>
              </a:rPr>
              <a:t>物理指针使用频繁</a:t>
            </a:r>
          </a:p>
          <a:p>
            <a:pPr marL="285750" indent="-285750">
              <a:buFont typeface="Wingdings" panose="05000000000000000000" pitchFamily="2" charset="2"/>
              <a:buChar char="Ø"/>
            </a:pPr>
            <a:r>
              <a:rPr lang="zh-CN" altLang="en-US" dirty="0" smtClean="0">
                <a:latin typeface="楷体" pitchFamily="49" charset="-122"/>
                <a:ea typeface="楷体" pitchFamily="49" charset="-122"/>
              </a:rPr>
              <a:t>缺少严格的</a:t>
            </a:r>
            <a:r>
              <a:rPr lang="en-US" altLang="zh-CN" dirty="0" smtClean="0">
                <a:latin typeface="楷体" pitchFamily="49" charset="-122"/>
                <a:ea typeface="楷体" pitchFamily="49" charset="-122"/>
              </a:rPr>
              <a:t>IO</a:t>
            </a:r>
            <a:r>
              <a:rPr lang="zh-CN" altLang="en-US" dirty="0" smtClean="0">
                <a:latin typeface="楷体" pitchFamily="49" charset="-122"/>
                <a:ea typeface="楷体" pitchFamily="49" charset="-122"/>
              </a:rPr>
              <a:t>输入输出控制与检测</a:t>
            </a:r>
          </a:p>
          <a:p>
            <a:pPr marL="285750" indent="-285750">
              <a:buFont typeface="Wingdings" panose="05000000000000000000" pitchFamily="2" charset="2"/>
              <a:buChar char="Ø"/>
            </a:pPr>
            <a:r>
              <a:rPr lang="zh-CN" altLang="en-US" dirty="0" smtClean="0">
                <a:latin typeface="楷体" pitchFamily="49" charset="-122"/>
                <a:ea typeface="楷体" pitchFamily="49" charset="-122"/>
              </a:rPr>
              <a:t>缺少</a:t>
            </a:r>
            <a:r>
              <a:rPr lang="en-US" altLang="zh-CN" dirty="0" smtClean="0">
                <a:latin typeface="楷体" pitchFamily="49" charset="-122"/>
                <a:ea typeface="楷体" pitchFamily="49" charset="-122"/>
              </a:rPr>
              <a:t>ASLR, DEP</a:t>
            </a:r>
            <a:r>
              <a:rPr lang="zh-CN" altLang="en-US" dirty="0" smtClean="0">
                <a:latin typeface="楷体" pitchFamily="49" charset="-122"/>
                <a:ea typeface="楷体" pitchFamily="49" charset="-122"/>
              </a:rPr>
              <a:t>机制</a:t>
            </a:r>
          </a:p>
        </p:txBody>
      </p:sp>
      <p:sp>
        <p:nvSpPr>
          <p:cNvPr id="15" name="文本框 14"/>
          <p:cNvSpPr txBox="1"/>
          <p:nvPr/>
        </p:nvSpPr>
        <p:spPr>
          <a:xfrm>
            <a:off x="2915818" y="4689471"/>
            <a:ext cx="2501840" cy="1631216"/>
          </a:xfrm>
          <a:prstGeom prst="rect">
            <a:avLst/>
          </a:prstGeom>
          <a:noFill/>
          <a:ln w="15875">
            <a:solidFill>
              <a:srgbClr val="0F7F7C"/>
            </a:solidFill>
          </a:ln>
        </p:spPr>
        <p:txBody>
          <a:bodyPr wrap="square" rtlCol="0">
            <a:spAutoFit/>
          </a:bodyPr>
          <a:lstStyle>
            <a:defPPr>
              <a:defRPr lang="en-US"/>
            </a:defPPr>
            <a:lvl1pPr marL="285750" indent="-285750">
              <a:buFont typeface="Wingdings" panose="05000000000000000000" pitchFamily="2" charset="2"/>
              <a:buChar char="Ø"/>
              <a:defRPr sz="1400">
                <a:latin typeface="宋体" panose="02010600030101010101" pitchFamily="2" charset="-122"/>
                <a:ea typeface="宋体" panose="02010600030101010101" pitchFamily="2" charset="-122"/>
              </a:defRPr>
            </a:lvl1pPr>
          </a:lstStyle>
          <a:p>
            <a:r>
              <a:rPr lang="zh-CN" altLang="en-US" sz="2000" dirty="0" smtClean="0">
                <a:latin typeface="楷体" pitchFamily="49" charset="-122"/>
                <a:ea typeface="楷体" pitchFamily="49" charset="-122"/>
              </a:rPr>
              <a:t>在安全功能实现中加入部分验证</a:t>
            </a:r>
          </a:p>
          <a:p>
            <a:r>
              <a:rPr lang="zh-CN" altLang="en-US" sz="2000" dirty="0" smtClean="0">
                <a:latin typeface="楷体" pitchFamily="49" charset="-122"/>
                <a:ea typeface="楷体" pitchFamily="49" charset="-122"/>
              </a:rPr>
              <a:t>部分厂商实现时使用位掩码屏蔽不再使用的功能</a:t>
            </a:r>
          </a:p>
        </p:txBody>
      </p:sp>
      <p:sp>
        <p:nvSpPr>
          <p:cNvPr id="22" name="圆角右箭头 21"/>
          <p:cNvSpPr/>
          <p:nvPr/>
        </p:nvSpPr>
        <p:spPr>
          <a:xfrm>
            <a:off x="1694451" y="1899922"/>
            <a:ext cx="1210443" cy="826353"/>
          </a:xfrm>
          <a:prstGeom prst="bentArrow">
            <a:avLst>
              <a:gd name="adj1" fmla="val 1782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圆角右箭头 23"/>
          <p:cNvSpPr/>
          <p:nvPr/>
        </p:nvSpPr>
        <p:spPr>
          <a:xfrm flipV="1">
            <a:off x="1705374" y="4778502"/>
            <a:ext cx="1210443" cy="675785"/>
          </a:xfrm>
          <a:prstGeom prst="bentArrow">
            <a:avLst>
              <a:gd name="adj1" fmla="val 2331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文本框 44"/>
          <p:cNvSpPr txBox="1"/>
          <p:nvPr/>
        </p:nvSpPr>
        <p:spPr>
          <a:xfrm>
            <a:off x="2486025" y="1282065"/>
            <a:ext cx="4334510" cy="457200"/>
          </a:xfrm>
          <a:prstGeom prst="rect">
            <a:avLst/>
          </a:prstGeom>
          <a:noFill/>
        </p:spPr>
        <p:txBody>
          <a:bodyPr wrap="square" rtlCol="0">
            <a:spAutoFit/>
          </a:bodyPr>
          <a:lstStyle/>
          <a:p>
            <a:r>
              <a:rPr lang="en-US" altLang="zh-CN" sz="2400" dirty="0" err="1" smtClean="0">
                <a:solidFill>
                  <a:srgbClr val="FF0000"/>
                </a:solidFill>
                <a:latin typeface="楷体" pitchFamily="49" charset="-122"/>
                <a:ea typeface="楷体" pitchFamily="49" charset="-122"/>
              </a:rPr>
              <a:t>TrustZone</a:t>
            </a:r>
            <a:r>
              <a:rPr lang="zh-CN" altLang="en-US" sz="2400" dirty="0" smtClean="0">
                <a:solidFill>
                  <a:srgbClr val="FF0000"/>
                </a:solidFill>
                <a:latin typeface="楷体" pitchFamily="49" charset="-122"/>
                <a:ea typeface="楷体" pitchFamily="49" charset="-122"/>
              </a:rPr>
              <a:t>架构存在问题</a:t>
            </a:r>
          </a:p>
        </p:txBody>
      </p:sp>
      <p:sp>
        <p:nvSpPr>
          <p:cNvPr id="46" name="文本框 45"/>
          <p:cNvSpPr txBox="1"/>
          <p:nvPr/>
        </p:nvSpPr>
        <p:spPr>
          <a:xfrm>
            <a:off x="2405380" y="4293235"/>
            <a:ext cx="4332605" cy="396240"/>
          </a:xfrm>
          <a:prstGeom prst="rect">
            <a:avLst/>
          </a:prstGeom>
          <a:noFill/>
        </p:spPr>
        <p:txBody>
          <a:bodyPr wrap="square" rtlCol="0">
            <a:spAutoFit/>
          </a:bodyPr>
          <a:lstStyle/>
          <a:p>
            <a:r>
              <a:rPr lang="en-US" altLang="zh-CN" sz="2000" dirty="0" err="1" smtClean="0">
                <a:solidFill>
                  <a:srgbClr val="FF0000"/>
                </a:solidFill>
                <a:latin typeface="楷体" pitchFamily="49" charset="-122"/>
                <a:ea typeface="楷体" pitchFamily="49" charset="-122"/>
              </a:rPr>
              <a:t>TrustZone</a:t>
            </a:r>
            <a:r>
              <a:rPr lang="zh-CN" altLang="en-US" sz="2000" dirty="0" smtClean="0">
                <a:solidFill>
                  <a:srgbClr val="FF0000"/>
                </a:solidFill>
                <a:latin typeface="楷体" pitchFamily="49" charset="-122"/>
                <a:ea typeface="楷体" pitchFamily="49" charset="-122"/>
              </a:rPr>
              <a:t>采取的安全机制不完善</a:t>
            </a:r>
          </a:p>
        </p:txBody>
      </p:sp>
      <p:sp>
        <p:nvSpPr>
          <p:cNvPr id="23" name="圆角右箭头 22"/>
          <p:cNvSpPr/>
          <p:nvPr/>
        </p:nvSpPr>
        <p:spPr>
          <a:xfrm rot="16200000" flipH="1" flipV="1">
            <a:off x="5844299" y="1778727"/>
            <a:ext cx="714380" cy="1357322"/>
          </a:xfrm>
          <a:prstGeom prst="bentArrow">
            <a:avLst>
              <a:gd name="adj1" fmla="val 1782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圆角右箭头 27"/>
          <p:cNvSpPr/>
          <p:nvPr/>
        </p:nvSpPr>
        <p:spPr>
          <a:xfrm rot="5400000" flipH="1">
            <a:off x="5811058" y="4202119"/>
            <a:ext cx="781813" cy="1571636"/>
          </a:xfrm>
          <a:prstGeom prst="bentArrow">
            <a:avLst>
              <a:gd name="adj1" fmla="val 1782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Freeform 4"/>
          <p:cNvSpPr/>
          <p:nvPr/>
        </p:nvSpPr>
        <p:spPr bwMode="gray">
          <a:xfrm>
            <a:off x="5786755" y="2814955"/>
            <a:ext cx="2091055" cy="1823720"/>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rgbClr val="E6DCAC"/>
              </a:gs>
              <a:gs pos="12000">
                <a:srgbClr val="E6D78A"/>
              </a:gs>
              <a:gs pos="30000">
                <a:srgbClr val="C7AC4C"/>
              </a:gs>
              <a:gs pos="45000">
                <a:srgbClr val="E6D78A"/>
              </a:gs>
              <a:gs pos="77000">
                <a:srgbClr val="C7AC4C"/>
              </a:gs>
              <a:gs pos="100000">
                <a:srgbClr val="E6DCAC"/>
              </a:gs>
            </a:gsLst>
            <a:lin ang="5400000" scaled="0"/>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2" name="TextBox 31"/>
          <p:cNvSpPr txBox="1"/>
          <p:nvPr/>
        </p:nvSpPr>
        <p:spPr>
          <a:xfrm>
            <a:off x="6083935" y="3284855"/>
            <a:ext cx="1597025" cy="1188720"/>
          </a:xfrm>
          <a:prstGeom prst="rect">
            <a:avLst/>
          </a:prstGeom>
          <a:noFill/>
        </p:spPr>
        <p:txBody>
          <a:bodyPr wrap="square" rtlCol="0">
            <a:spAutoFit/>
          </a:bodyPr>
          <a:lstStyle/>
          <a:p>
            <a:r>
              <a:rPr lang="zh-CN" altLang="en-US" sz="1800" dirty="0" smtClean="0">
                <a:solidFill>
                  <a:srgbClr val="FF0000"/>
                </a:solidFill>
                <a:latin typeface="楷体" pitchFamily="49" charset="-122"/>
                <a:ea typeface="楷体" pitchFamily="49" charset="-122"/>
              </a:rPr>
              <a:t>缺少必要的检验和控制，导致内存非法访问</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52400"/>
            <a:ext cx="7918450" cy="609600"/>
          </a:xfrm>
        </p:spPr>
        <p:txBody>
          <a:bodyPr/>
          <a:lstStyle/>
          <a:p>
            <a:r>
              <a:rPr lang="en-US" altLang="zh-CN" dirty="0" err="1" smtClean="0">
                <a:latin typeface="微软雅黑" panose="020B0503020204020204" pitchFamily="34" charset="-122"/>
                <a:ea typeface="微软雅黑" panose="020B0503020204020204" pitchFamily="34" charset="-122"/>
                <a:sym typeface="+mn-ea"/>
              </a:rPr>
              <a:t>4.1.2</a:t>
            </a:r>
            <a:r>
              <a:rPr lang="en-US" altLang="zh-CN" dirty="0" err="1" smtClean="0">
                <a:latin typeface="微软雅黑" panose="020B0503020204020204" pitchFamily="34" charset="-122"/>
                <a:ea typeface="微软雅黑" panose="020B0503020204020204" pitchFamily="34" charset="-122"/>
              </a:rPr>
              <a:t>TrustZone</a:t>
            </a:r>
            <a:r>
              <a:rPr lang="zh-CN" altLang="en-US" dirty="0" smtClean="0">
                <a:latin typeface="微软雅黑" panose="020B0503020204020204" pitchFamily="34" charset="-122"/>
                <a:ea typeface="微软雅黑" panose="020B0503020204020204" pitchFamily="34" charset="-122"/>
              </a:rPr>
              <a:t>漏洞发现</a:t>
            </a:r>
            <a:endParaRPr lang="zh-CN" altLang="en-US" dirty="0">
              <a:latin typeface="微软雅黑" panose="020B0503020204020204" pitchFamily="34" charset="-122"/>
              <a:ea typeface="微软雅黑" panose="020B0503020204020204" pitchFamily="34" charset="-122"/>
            </a:endParaRPr>
          </a:p>
        </p:txBody>
      </p:sp>
      <p:sp>
        <p:nvSpPr>
          <p:cNvPr id="10" name="Freeform 4"/>
          <p:cNvSpPr/>
          <p:nvPr/>
        </p:nvSpPr>
        <p:spPr bwMode="gray">
          <a:xfrm>
            <a:off x="316230" y="2825750"/>
            <a:ext cx="2077085" cy="2054225"/>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rgbClr val="009999"/>
              </a:gs>
              <a:gs pos="100000">
                <a:srgbClr val="009999">
                  <a:gamma/>
                  <a:shade val="46275"/>
                  <a:invGamma/>
                </a:srgbClr>
              </a:gs>
            </a:gsLst>
            <a:lin ang="54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11" name="AutoShape 10"/>
          <p:cNvSpPr>
            <a:spLocks noChangeArrowheads="1"/>
          </p:cNvSpPr>
          <p:nvPr/>
        </p:nvSpPr>
        <p:spPr bwMode="auto">
          <a:xfrm>
            <a:off x="599115" y="3633936"/>
            <a:ext cx="1511871" cy="438287"/>
          </a:xfrm>
          <a:prstGeom prst="roundRect">
            <a:avLst>
              <a:gd name="adj" fmla="val 5000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err="1" smtClean="0">
                <a:solidFill>
                  <a:srgbClr val="FFFFFF"/>
                </a:solidFill>
                <a:latin typeface="微软雅黑" panose="020B0503020204020204" pitchFamily="34" charset="-122"/>
                <a:ea typeface="微软雅黑" panose="020B0503020204020204" pitchFamily="34" charset="-122"/>
              </a:rPr>
              <a:t>TrustZone</a:t>
            </a:r>
          </a:p>
          <a:p>
            <a:pPr algn="ctr"/>
            <a:r>
              <a:rPr lang="zh-CN" altLang="en-US" sz="1800" b="1" dirty="0" smtClean="0">
                <a:solidFill>
                  <a:srgbClr val="FFFFFF"/>
                </a:solidFill>
                <a:latin typeface="微软雅黑" panose="020B0503020204020204" pitchFamily="34" charset="-122"/>
                <a:ea typeface="微软雅黑" panose="020B0503020204020204" pitchFamily="34" charset="-122"/>
              </a:rPr>
              <a:t>漏洞发现方法研究</a:t>
            </a:r>
          </a:p>
        </p:txBody>
      </p:sp>
      <p:sp>
        <p:nvSpPr>
          <p:cNvPr id="12" name="文本框 11"/>
          <p:cNvSpPr txBox="1"/>
          <p:nvPr/>
        </p:nvSpPr>
        <p:spPr>
          <a:xfrm>
            <a:off x="2646680" y="1700808"/>
            <a:ext cx="2573392" cy="1015663"/>
          </a:xfrm>
          <a:prstGeom prst="rect">
            <a:avLst/>
          </a:prstGeom>
          <a:noFill/>
          <a:ln w="15875">
            <a:solidFill>
              <a:srgbClr val="0F7F7C"/>
            </a:solidFill>
          </a:ln>
        </p:spPr>
        <p:txBody>
          <a:bodyPr wrap="square" rtlCol="0">
            <a:spAutoFit/>
          </a:bodyPr>
          <a:lstStyle/>
          <a:p>
            <a:pPr marL="285750" indent="-285750">
              <a:buFont typeface="Wingdings" panose="05000000000000000000" pitchFamily="2" charset="2"/>
              <a:buChar char="Ø"/>
            </a:pPr>
            <a:r>
              <a:rPr lang="zh-CN" altLang="en-US" sz="2000" dirty="0" smtClean="0">
                <a:latin typeface="楷体" pitchFamily="49" charset="-122"/>
                <a:ea typeface="楷体" pitchFamily="49" charset="-122"/>
              </a:rPr>
              <a:t>传统的模糊测试手段不适用</a:t>
            </a:r>
          </a:p>
          <a:p>
            <a:pPr marL="285750" indent="-285750">
              <a:buFont typeface="Wingdings" panose="05000000000000000000" pitchFamily="2" charset="2"/>
              <a:buChar char="Ø"/>
            </a:pPr>
            <a:r>
              <a:rPr lang="zh-CN" altLang="en-US" sz="2000" dirty="0" smtClean="0">
                <a:latin typeface="楷体" pitchFamily="49" charset="-122"/>
                <a:ea typeface="楷体" pitchFamily="49" charset="-122"/>
              </a:rPr>
              <a:t>硬件相关</a:t>
            </a:r>
          </a:p>
        </p:txBody>
      </p:sp>
      <p:sp>
        <p:nvSpPr>
          <p:cNvPr id="15" name="文本框 14"/>
          <p:cNvSpPr txBox="1"/>
          <p:nvPr/>
        </p:nvSpPr>
        <p:spPr>
          <a:xfrm>
            <a:off x="2646680" y="4725145"/>
            <a:ext cx="2429376" cy="1008111"/>
          </a:xfrm>
          <a:prstGeom prst="rect">
            <a:avLst/>
          </a:prstGeom>
          <a:noFill/>
          <a:ln w="15875">
            <a:solidFill>
              <a:srgbClr val="0F7F7C"/>
            </a:solidFill>
          </a:ln>
        </p:spPr>
        <p:txBody>
          <a:bodyPr wrap="square" rtlCol="0">
            <a:spAutoFit/>
          </a:bodyPr>
          <a:lstStyle>
            <a:defPPr>
              <a:defRPr lang="en-US"/>
            </a:defPPr>
            <a:lvl1pPr marL="285750" indent="-285750">
              <a:buFont typeface="Wingdings" panose="05000000000000000000" pitchFamily="2" charset="2"/>
              <a:buChar char="Ø"/>
              <a:defRPr sz="1400">
                <a:latin typeface="宋体" panose="02010600030101010101" pitchFamily="2" charset="-122"/>
                <a:ea typeface="宋体" panose="02010600030101010101" pitchFamily="2" charset="-122"/>
              </a:defRPr>
            </a:lvl1pPr>
          </a:lstStyle>
          <a:p>
            <a:r>
              <a:rPr lang="zh-CN" altLang="en-US" sz="2000" dirty="0">
                <a:latin typeface="楷体" pitchFamily="49" charset="-122"/>
                <a:ea typeface="楷体" pitchFamily="49" charset="-122"/>
              </a:rPr>
              <a:t>不易调试和监控</a:t>
            </a:r>
          </a:p>
          <a:p>
            <a:r>
              <a:rPr lang="zh-CN" altLang="en-US" sz="2000" dirty="0" smtClean="0">
                <a:latin typeface="楷体" pitchFamily="49" charset="-122"/>
                <a:ea typeface="楷体" pitchFamily="49" charset="-122"/>
              </a:rPr>
              <a:t>测试手段受限于具体设备</a:t>
            </a:r>
          </a:p>
        </p:txBody>
      </p:sp>
      <p:sp>
        <p:nvSpPr>
          <p:cNvPr id="22" name="圆角右箭头 21"/>
          <p:cNvSpPr/>
          <p:nvPr/>
        </p:nvSpPr>
        <p:spPr>
          <a:xfrm>
            <a:off x="1306849" y="2045617"/>
            <a:ext cx="1210443" cy="826353"/>
          </a:xfrm>
          <a:prstGeom prst="bentArrow">
            <a:avLst>
              <a:gd name="adj1" fmla="val 1782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圆角右箭头 23"/>
          <p:cNvSpPr/>
          <p:nvPr/>
        </p:nvSpPr>
        <p:spPr>
          <a:xfrm flipV="1">
            <a:off x="1317772" y="4924197"/>
            <a:ext cx="1210443" cy="675785"/>
          </a:xfrm>
          <a:prstGeom prst="bentArrow">
            <a:avLst>
              <a:gd name="adj1" fmla="val 2331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6" name="AutoShape 22"/>
          <p:cNvCxnSpPr>
            <a:cxnSpLocks noChangeShapeType="1"/>
          </p:cNvCxnSpPr>
          <p:nvPr/>
        </p:nvCxnSpPr>
        <p:spPr bwMode="gray">
          <a:xfrm flipH="1">
            <a:off x="2841329" y="3023606"/>
            <a:ext cx="2376263" cy="0"/>
          </a:xfrm>
          <a:prstGeom prst="straightConnector1">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cxnSp>
      <p:sp>
        <p:nvSpPr>
          <p:cNvPr id="30" name="Line 21"/>
          <p:cNvSpPr>
            <a:spLocks noChangeShapeType="1"/>
          </p:cNvSpPr>
          <p:nvPr/>
        </p:nvSpPr>
        <p:spPr bwMode="gray">
          <a:xfrm flipV="1">
            <a:off x="5217591" y="2447541"/>
            <a:ext cx="297161" cy="576065"/>
          </a:xfrm>
          <a:prstGeom prst="line">
            <a:avLst/>
          </a:prstGeom>
          <a:noFill/>
          <a:ln w="9525">
            <a:solidFill>
              <a:schemeClr val="tx1"/>
            </a:solidFill>
            <a:roun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txBody>
          <a:bodyPr wrap="none" anchor="ctr"/>
          <a:lstStyle/>
          <a:p>
            <a:endParaRPr lang="zh-CN" altLang="en-US"/>
          </a:p>
        </p:txBody>
      </p:sp>
      <p:cxnSp>
        <p:nvCxnSpPr>
          <p:cNvPr id="31" name="AutoShape 22"/>
          <p:cNvCxnSpPr>
            <a:cxnSpLocks noChangeShapeType="1"/>
          </p:cNvCxnSpPr>
          <p:nvPr/>
        </p:nvCxnSpPr>
        <p:spPr bwMode="gray">
          <a:xfrm flipH="1">
            <a:off x="5505626" y="2447542"/>
            <a:ext cx="2592286" cy="0"/>
          </a:xfrm>
          <a:prstGeom prst="straightConnector1">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cxnSp>
      <p:sp>
        <p:nvSpPr>
          <p:cNvPr id="35" name="矩形 34"/>
          <p:cNvSpPr/>
          <p:nvPr/>
        </p:nvSpPr>
        <p:spPr>
          <a:xfrm>
            <a:off x="5514975" y="1647190"/>
            <a:ext cx="2785110" cy="707886"/>
          </a:xfrm>
          <a:prstGeom prst="rect">
            <a:avLst/>
          </a:prstGeom>
        </p:spPr>
        <p:txBody>
          <a:bodyPr wrap="square">
            <a:spAutoFit/>
          </a:bodyPr>
          <a:lstStyle/>
          <a:p>
            <a:pPr algn="ctr"/>
            <a:r>
              <a:rPr lang="zh-CN" altLang="en-US" sz="2000" b="1" dirty="0" smtClean="0">
                <a:solidFill>
                  <a:srgbClr val="051825"/>
                </a:solidFill>
                <a:latin typeface="楷体" pitchFamily="49" charset="-122"/>
                <a:ea typeface="楷体" pitchFamily="49" charset="-122"/>
              </a:rPr>
              <a:t>针对</a:t>
            </a:r>
            <a:r>
              <a:rPr lang="en-US" altLang="zh-CN" sz="2000" b="1" dirty="0" err="1" smtClean="0">
                <a:solidFill>
                  <a:srgbClr val="051825"/>
                </a:solidFill>
                <a:latin typeface="楷体" pitchFamily="49" charset="-122"/>
                <a:ea typeface="楷体" pitchFamily="49" charset="-122"/>
              </a:rPr>
              <a:t>TrustZone</a:t>
            </a:r>
            <a:r>
              <a:rPr lang="zh-CN" altLang="en-US" sz="2000" b="1" dirty="0" smtClean="0">
                <a:solidFill>
                  <a:srgbClr val="051825"/>
                </a:solidFill>
                <a:latin typeface="楷体" pitchFamily="49" charset="-122"/>
                <a:ea typeface="楷体" pitchFamily="49" charset="-122"/>
              </a:rPr>
              <a:t>的</a:t>
            </a:r>
          </a:p>
          <a:p>
            <a:pPr algn="ctr"/>
            <a:r>
              <a:rPr lang="zh-CN" altLang="en-US" sz="2000" b="1" dirty="0" smtClean="0">
                <a:solidFill>
                  <a:srgbClr val="05251F"/>
                </a:solidFill>
                <a:latin typeface="楷体" pitchFamily="49" charset="-122"/>
                <a:ea typeface="楷体" pitchFamily="49" charset="-122"/>
              </a:rPr>
              <a:t>漏洞挖掘方法</a:t>
            </a:r>
          </a:p>
        </p:txBody>
      </p:sp>
      <p:cxnSp>
        <p:nvCxnSpPr>
          <p:cNvPr id="38" name="AutoShape 22"/>
          <p:cNvCxnSpPr>
            <a:cxnSpLocks noChangeShapeType="1"/>
          </p:cNvCxnSpPr>
          <p:nvPr/>
        </p:nvCxnSpPr>
        <p:spPr bwMode="gray">
          <a:xfrm flipH="1">
            <a:off x="2885111" y="5816558"/>
            <a:ext cx="2332481" cy="0"/>
          </a:xfrm>
          <a:prstGeom prst="straightConnector1">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cxnSp>
      <p:sp>
        <p:nvSpPr>
          <p:cNvPr id="39" name="Line 21"/>
          <p:cNvSpPr>
            <a:spLocks noChangeShapeType="1"/>
          </p:cNvSpPr>
          <p:nvPr/>
        </p:nvSpPr>
        <p:spPr bwMode="gray">
          <a:xfrm flipV="1">
            <a:off x="5217591" y="5240493"/>
            <a:ext cx="288033" cy="576063"/>
          </a:xfrm>
          <a:prstGeom prst="line">
            <a:avLst/>
          </a:prstGeom>
          <a:noFill/>
          <a:ln w="9525">
            <a:solidFill>
              <a:schemeClr val="tx1"/>
            </a:solidFill>
            <a:roun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txBody>
          <a:bodyPr wrap="none" anchor="ctr"/>
          <a:lstStyle/>
          <a:p>
            <a:endParaRPr lang="zh-CN" altLang="en-US"/>
          </a:p>
        </p:txBody>
      </p:sp>
      <p:cxnSp>
        <p:nvCxnSpPr>
          <p:cNvPr id="40" name="AutoShape 22"/>
          <p:cNvCxnSpPr>
            <a:cxnSpLocks noChangeShapeType="1"/>
          </p:cNvCxnSpPr>
          <p:nvPr/>
        </p:nvCxnSpPr>
        <p:spPr bwMode="gray">
          <a:xfrm flipH="1">
            <a:off x="5505625" y="5240494"/>
            <a:ext cx="2592286" cy="0"/>
          </a:xfrm>
          <a:prstGeom prst="straightConnector1">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cxnSp>
      <p:sp>
        <p:nvSpPr>
          <p:cNvPr id="41" name="矩形 40"/>
          <p:cNvSpPr/>
          <p:nvPr/>
        </p:nvSpPr>
        <p:spPr>
          <a:xfrm>
            <a:off x="5552217" y="4370642"/>
            <a:ext cx="2574032" cy="707886"/>
          </a:xfrm>
          <a:prstGeom prst="rect">
            <a:avLst/>
          </a:prstGeom>
        </p:spPr>
        <p:txBody>
          <a:bodyPr wrap="square">
            <a:spAutoFit/>
          </a:bodyPr>
          <a:lstStyle/>
          <a:p>
            <a:pPr algn="ctr"/>
            <a:r>
              <a:rPr lang="zh-CN" altLang="en-US" sz="2000" b="1" dirty="0" smtClean="0">
                <a:solidFill>
                  <a:srgbClr val="051825"/>
                </a:solidFill>
                <a:latin typeface="楷体" pitchFamily="49" charset="-122"/>
                <a:ea typeface="楷体" pitchFamily="49" charset="-122"/>
              </a:rPr>
              <a:t>针对</a:t>
            </a:r>
            <a:r>
              <a:rPr lang="en-US" altLang="zh-CN" sz="2000" b="1" dirty="0" err="1" smtClean="0">
                <a:solidFill>
                  <a:srgbClr val="051825"/>
                </a:solidFill>
                <a:latin typeface="楷体" pitchFamily="49" charset="-122"/>
                <a:ea typeface="楷体" pitchFamily="49" charset="-122"/>
              </a:rPr>
              <a:t>TrustZone</a:t>
            </a:r>
            <a:r>
              <a:rPr lang="zh-CN" altLang="en-US" sz="2000" b="1" dirty="0" smtClean="0">
                <a:solidFill>
                  <a:srgbClr val="051825"/>
                </a:solidFill>
                <a:latin typeface="楷体" pitchFamily="49" charset="-122"/>
                <a:ea typeface="楷体" pitchFamily="49" charset="-122"/>
              </a:rPr>
              <a:t>的</a:t>
            </a:r>
          </a:p>
          <a:p>
            <a:pPr algn="ctr"/>
            <a:r>
              <a:rPr lang="zh-CN" altLang="en-US" sz="2000" b="1" dirty="0" smtClean="0">
                <a:solidFill>
                  <a:srgbClr val="05251F"/>
                </a:solidFill>
                <a:latin typeface="楷体" pitchFamily="49" charset="-122"/>
                <a:ea typeface="楷体" pitchFamily="49" charset="-122"/>
              </a:rPr>
              <a:t>安全性测试方法</a:t>
            </a:r>
          </a:p>
        </p:txBody>
      </p:sp>
      <p:sp>
        <p:nvSpPr>
          <p:cNvPr id="45" name="文本框 44"/>
          <p:cNvSpPr txBox="1"/>
          <p:nvPr/>
        </p:nvSpPr>
        <p:spPr>
          <a:xfrm>
            <a:off x="2647315" y="1196752"/>
            <a:ext cx="2807970"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分析手段有限制</a:t>
            </a:r>
          </a:p>
        </p:txBody>
      </p:sp>
      <p:sp>
        <p:nvSpPr>
          <p:cNvPr id="46" name="文本框 45"/>
          <p:cNvSpPr txBox="1"/>
          <p:nvPr/>
        </p:nvSpPr>
        <p:spPr>
          <a:xfrm>
            <a:off x="2884793" y="4149080"/>
            <a:ext cx="1728191"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测试困难</a:t>
            </a:r>
          </a:p>
        </p:txBody>
      </p:sp>
      <p:sp>
        <p:nvSpPr>
          <p:cNvPr id="47" name="文本框 46"/>
          <p:cNvSpPr txBox="1"/>
          <p:nvPr/>
        </p:nvSpPr>
        <p:spPr>
          <a:xfrm>
            <a:off x="5613400" y="2549525"/>
            <a:ext cx="3296285"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楷体" pitchFamily="49" charset="-122"/>
                <a:ea typeface="楷体" pitchFamily="49" charset="-122"/>
              </a:rPr>
              <a:t>形成针对</a:t>
            </a:r>
            <a:r>
              <a:rPr lang="en-US" altLang="zh-CN" dirty="0" err="1" smtClean="0">
                <a:latin typeface="楷体" pitchFamily="49" charset="-122"/>
                <a:ea typeface="楷体" pitchFamily="49" charset="-122"/>
              </a:rPr>
              <a:t>TrustZone</a:t>
            </a:r>
            <a:r>
              <a:rPr lang="zh-CN" altLang="en-US" dirty="0" smtClean="0">
                <a:latin typeface="楷体" pitchFamily="49" charset="-122"/>
                <a:ea typeface="楷体" pitchFamily="49" charset="-122"/>
              </a:rPr>
              <a:t>的模糊测试方法</a:t>
            </a:r>
          </a:p>
          <a:p>
            <a:pPr marL="285750" indent="-285750">
              <a:buFont typeface="Arial" panose="020B0604020202020204" pitchFamily="34" charset="0"/>
              <a:buChar char="•"/>
            </a:pPr>
            <a:r>
              <a:rPr lang="zh-CN" altLang="en-US" dirty="0" smtClean="0">
                <a:latin typeface="楷体" pitchFamily="49" charset="-122"/>
                <a:ea typeface="楷体" pitchFamily="49" charset="-122"/>
              </a:rPr>
              <a:t>形成针对</a:t>
            </a:r>
            <a:r>
              <a:rPr lang="en-US" altLang="zh-CN" dirty="0" err="1" smtClean="0">
                <a:latin typeface="楷体" pitchFamily="49" charset="-122"/>
                <a:ea typeface="楷体" pitchFamily="49" charset="-122"/>
              </a:rPr>
              <a:t>TrustZone</a:t>
            </a:r>
            <a:r>
              <a:rPr lang="zh-CN" altLang="en-US" dirty="0" smtClean="0">
                <a:latin typeface="楷体" pitchFamily="49" charset="-122"/>
                <a:ea typeface="楷体" pitchFamily="49" charset="-122"/>
              </a:rPr>
              <a:t>的基于静态分析的漏洞挖掘方法</a:t>
            </a:r>
          </a:p>
        </p:txBody>
      </p:sp>
      <p:sp>
        <p:nvSpPr>
          <p:cNvPr id="48" name="文本框 47"/>
          <p:cNvSpPr txBox="1"/>
          <p:nvPr/>
        </p:nvSpPr>
        <p:spPr>
          <a:xfrm>
            <a:off x="5651308" y="5240972"/>
            <a:ext cx="3313180" cy="86177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smtClean="0">
                <a:latin typeface="楷体" pitchFamily="49" charset="-122"/>
                <a:ea typeface="楷体" pitchFamily="49" charset="-122"/>
              </a:rPr>
              <a:t>编写构造</a:t>
            </a:r>
            <a:r>
              <a:rPr lang="zh-CN" altLang="en-US" sz="1600" dirty="0" smtClean="0">
                <a:solidFill>
                  <a:srgbClr val="FF0000"/>
                </a:solidFill>
                <a:latin typeface="楷体" pitchFamily="49" charset="-122"/>
                <a:ea typeface="楷体" pitchFamily="49" charset="-122"/>
              </a:rPr>
              <a:t>畸形</a:t>
            </a:r>
            <a:r>
              <a:rPr lang="en-US" altLang="zh-CN" sz="1600" dirty="0" smtClean="0">
                <a:solidFill>
                  <a:srgbClr val="FF0000"/>
                </a:solidFill>
                <a:latin typeface="楷体" pitchFamily="49" charset="-122"/>
                <a:ea typeface="楷体" pitchFamily="49" charset="-122"/>
              </a:rPr>
              <a:t>SMC</a:t>
            </a:r>
            <a:r>
              <a:rPr lang="zh-CN" altLang="en-US" sz="1600" dirty="0" smtClean="0">
                <a:solidFill>
                  <a:srgbClr val="FF0000"/>
                </a:solidFill>
                <a:latin typeface="楷体" pitchFamily="49" charset="-122"/>
                <a:ea typeface="楷体" pitchFamily="49" charset="-122"/>
              </a:rPr>
              <a:t>指令</a:t>
            </a:r>
            <a:r>
              <a:rPr lang="zh-CN" altLang="en-US" sz="1600" dirty="0" smtClean="0">
                <a:latin typeface="楷体" pitchFamily="49" charset="-122"/>
                <a:ea typeface="楷体" pitchFamily="49" charset="-122"/>
              </a:rPr>
              <a:t>产生器</a:t>
            </a:r>
          </a:p>
          <a:p>
            <a:pPr marL="285750" indent="-285750">
              <a:buFont typeface="Arial" panose="020B0604020202020204" pitchFamily="34" charset="0"/>
              <a:buChar char="•"/>
            </a:pPr>
            <a:r>
              <a:rPr lang="zh-CN" altLang="en-US" sz="1600" dirty="0" smtClean="0">
                <a:latin typeface="楷体" pitchFamily="49" charset="-122"/>
                <a:ea typeface="楷体" pitchFamily="49" charset="-122"/>
              </a:rPr>
              <a:t>借鉴传统模糊测试手段，形成针对</a:t>
            </a:r>
            <a:r>
              <a:rPr lang="en-US" altLang="zh-CN" sz="1600" dirty="0" err="1" smtClean="0">
                <a:latin typeface="楷体" pitchFamily="49" charset="-122"/>
                <a:ea typeface="楷体" pitchFamily="49" charset="-122"/>
              </a:rPr>
              <a:t>TrustZone</a:t>
            </a:r>
            <a:r>
              <a:rPr lang="zh-CN" altLang="en-US" sz="1600" dirty="0" smtClean="0">
                <a:latin typeface="楷体" pitchFamily="49" charset="-122"/>
                <a:ea typeface="楷体" pitchFamily="49" charset="-122"/>
              </a:rPr>
              <a:t>的模糊测试工具</a:t>
            </a:r>
          </a:p>
        </p:txBody>
      </p:sp>
      <p:cxnSp>
        <p:nvCxnSpPr>
          <p:cNvPr id="51" name="AutoShape 22"/>
          <p:cNvCxnSpPr>
            <a:cxnSpLocks noChangeShapeType="1"/>
          </p:cNvCxnSpPr>
          <p:nvPr/>
        </p:nvCxnSpPr>
        <p:spPr bwMode="gray">
          <a:xfrm flipH="1">
            <a:off x="2841329" y="3808884"/>
            <a:ext cx="5259063" cy="23073"/>
          </a:xfrm>
          <a:prstGeom prst="straightConnector1">
            <a:avLst/>
          </a:prstGeom>
          <a:noFill/>
          <a:ln w="22225">
            <a:solidFill>
              <a:srgbClr val="73DBCF"/>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cxn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52400"/>
            <a:ext cx="8235315" cy="609600"/>
          </a:xfrm>
        </p:spPr>
        <p:txBody>
          <a:bodyPr/>
          <a:lstStyle/>
          <a:p>
            <a:r>
              <a:rPr lang="en-US" altLang="zh-CN" dirty="0" err="1" smtClean="0">
                <a:latin typeface="微软雅黑" panose="020B0503020204020204" pitchFamily="34" charset="-122"/>
                <a:ea typeface="微软雅黑" panose="020B0503020204020204" pitchFamily="34" charset="-122"/>
                <a:sym typeface="+mn-ea"/>
              </a:rPr>
              <a:t>4.1.3</a:t>
            </a:r>
            <a:r>
              <a:rPr lang="en-US" altLang="zh-CN" dirty="0" err="1" smtClean="0">
                <a:latin typeface="微软雅黑" panose="020B0503020204020204" pitchFamily="34" charset="-122"/>
                <a:ea typeface="微软雅黑" panose="020B0503020204020204" pitchFamily="34" charset="-122"/>
              </a:rPr>
              <a:t>TrustZone</a:t>
            </a:r>
            <a:r>
              <a:rPr lang="zh-CN" altLang="en-US" dirty="0" smtClean="0">
                <a:latin typeface="微软雅黑" panose="020B0503020204020204" pitchFamily="34" charset="-122"/>
                <a:ea typeface="微软雅黑" panose="020B0503020204020204" pitchFamily="34" charset="-122"/>
              </a:rPr>
              <a:t>开发环境构建</a:t>
            </a:r>
            <a:endParaRPr lang="zh-CN" altLang="en-US" dirty="0">
              <a:latin typeface="微软雅黑" panose="020B0503020204020204" pitchFamily="34" charset="-122"/>
              <a:ea typeface="微软雅黑" panose="020B0503020204020204" pitchFamily="34" charset="-122"/>
            </a:endParaRPr>
          </a:p>
        </p:txBody>
      </p:sp>
      <p:sp>
        <p:nvSpPr>
          <p:cNvPr id="5" name="Freeform 3"/>
          <p:cNvSpPr/>
          <p:nvPr/>
        </p:nvSpPr>
        <p:spPr bwMode="gray">
          <a:xfrm>
            <a:off x="827584" y="2222867"/>
            <a:ext cx="1587699" cy="1702296"/>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chemeClr val="accent6">
                  <a:lumMod val="60000"/>
                  <a:lumOff val="40000"/>
                </a:schemeClr>
              </a:gs>
              <a:gs pos="49000">
                <a:schemeClr val="accent6">
                  <a:lumMod val="75000"/>
                </a:schemeClr>
              </a:gs>
            </a:gsLst>
            <a:lin ang="54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6" name="AutoShape 11"/>
          <p:cNvSpPr>
            <a:spLocks noChangeArrowheads="1"/>
          </p:cNvSpPr>
          <p:nvPr/>
        </p:nvSpPr>
        <p:spPr bwMode="auto">
          <a:xfrm>
            <a:off x="832301" y="2854871"/>
            <a:ext cx="1511871" cy="438287"/>
          </a:xfrm>
          <a:prstGeom prst="roundRect">
            <a:avLst>
              <a:gd name="adj" fmla="val 5000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dirty="0" err="1" smtClean="0">
                <a:solidFill>
                  <a:srgbClr val="FFFFFF"/>
                </a:solidFill>
                <a:latin typeface="Verdana" panose="020B0604030504040204" pitchFamily="34" charset="0"/>
              </a:rPr>
              <a:t>TrusZone</a:t>
            </a:r>
            <a:endParaRPr lang="en-US" altLang="zh-CN" sz="1400" b="1" dirty="0" smtClean="0">
              <a:solidFill>
                <a:srgbClr val="FFFFFF"/>
              </a:solidFill>
              <a:latin typeface="Verdana" panose="020B0604030504040204" pitchFamily="34" charset="0"/>
            </a:endParaRPr>
          </a:p>
          <a:p>
            <a:pPr algn="ctr"/>
            <a:r>
              <a:rPr lang="zh-CN" altLang="en-US" sz="1400" b="1" dirty="0" smtClean="0">
                <a:solidFill>
                  <a:srgbClr val="FFFFFF"/>
                </a:solidFill>
                <a:latin typeface="Verdana" panose="020B0604030504040204" pitchFamily="34" charset="0"/>
              </a:rPr>
              <a:t>仿真环境构建研究</a:t>
            </a:r>
            <a:endParaRPr lang="en-US" altLang="zh-CN" sz="1400" b="1" dirty="0" smtClean="0">
              <a:solidFill>
                <a:srgbClr val="FFFFFF"/>
              </a:solidFill>
              <a:latin typeface="Verdana" panose="020B0604030504040204" pitchFamily="34" charset="0"/>
            </a:endParaRPr>
          </a:p>
        </p:txBody>
      </p:sp>
      <p:sp>
        <p:nvSpPr>
          <p:cNvPr id="9" name="文本框 8"/>
          <p:cNvSpPr txBox="1"/>
          <p:nvPr/>
        </p:nvSpPr>
        <p:spPr>
          <a:xfrm>
            <a:off x="2987825" y="1867937"/>
            <a:ext cx="2376263" cy="1077218"/>
          </a:xfrm>
          <a:prstGeom prst="rect">
            <a:avLst/>
          </a:prstGeom>
          <a:noFill/>
          <a:ln w="15875">
            <a:solidFill>
              <a:schemeClr val="accent2">
                <a:lumMod val="50000"/>
              </a:schemeClr>
            </a:solidFill>
          </a:ln>
        </p:spPr>
        <p:txBody>
          <a:bodyPr wrap="square" rtlCol="0">
            <a:spAutoFit/>
          </a:bodyPr>
          <a:lstStyle/>
          <a:p>
            <a:pPr marL="285750" indent="-285750">
              <a:buFont typeface="Wingdings" panose="05000000000000000000" pitchFamily="2" charset="2"/>
              <a:buChar char="Ø"/>
            </a:pPr>
            <a:r>
              <a:rPr lang="zh-CN" altLang="en-US" sz="1600" dirty="0" smtClean="0">
                <a:latin typeface="楷体" pitchFamily="49" charset="-122"/>
                <a:ea typeface="楷体" pitchFamily="49" charset="-122"/>
              </a:rPr>
              <a:t>优点：输出信息准确、易定位</a:t>
            </a:r>
          </a:p>
          <a:p>
            <a:pPr marL="285750" indent="-285750">
              <a:buFont typeface="Wingdings" panose="05000000000000000000" pitchFamily="2" charset="2"/>
              <a:buChar char="Ø"/>
            </a:pPr>
            <a:r>
              <a:rPr lang="zh-CN" altLang="en-US" sz="1600" dirty="0" smtClean="0">
                <a:latin typeface="楷体" pitchFamily="49" charset="-122"/>
                <a:ea typeface="楷体" pitchFamily="49" charset="-122"/>
              </a:rPr>
              <a:t>缺点：需要反复编译固件且平台相关</a:t>
            </a:r>
          </a:p>
        </p:txBody>
      </p:sp>
      <p:sp>
        <p:nvSpPr>
          <p:cNvPr id="10" name="文本框 9"/>
          <p:cNvSpPr txBox="1"/>
          <p:nvPr/>
        </p:nvSpPr>
        <p:spPr>
          <a:xfrm>
            <a:off x="2790496" y="3573492"/>
            <a:ext cx="2571768" cy="1203325"/>
          </a:xfrm>
          <a:prstGeom prst="rect">
            <a:avLst/>
          </a:prstGeom>
          <a:noFill/>
          <a:ln w="15875">
            <a:solidFill>
              <a:schemeClr val="accent2">
                <a:lumMod val="50000"/>
              </a:schemeClr>
            </a:solidFill>
          </a:ln>
        </p:spPr>
        <p:txBody>
          <a:bodyPr wrap="square" rtlCol="0">
            <a:spAutoFit/>
          </a:bodyPr>
          <a:lstStyle>
            <a:defPPr>
              <a:defRPr lang="en-US"/>
            </a:defPPr>
            <a:lvl1pPr marL="285750" indent="-285750">
              <a:buFont typeface="Wingdings" panose="05000000000000000000" pitchFamily="2" charset="2"/>
              <a:buChar char="Ø"/>
              <a:defRPr sz="1600">
                <a:latin typeface="宋体" panose="02010600030101010101" pitchFamily="2" charset="-122"/>
                <a:ea typeface="宋体" panose="02010600030101010101" pitchFamily="2" charset="-122"/>
              </a:defRPr>
            </a:lvl1pPr>
          </a:lstStyle>
          <a:p>
            <a:r>
              <a:rPr lang="zh-CN" altLang="en-US" sz="1400" dirty="0" smtClean="0">
                <a:latin typeface="楷体" pitchFamily="49" charset="-122"/>
                <a:ea typeface="楷体" pitchFamily="49" charset="-122"/>
              </a:rPr>
              <a:t>优点：代价低、支持不同厂商的</a:t>
            </a:r>
            <a:r>
              <a:rPr lang="en-US" altLang="zh-CN" sz="1400" dirty="0" err="1" smtClean="0">
                <a:latin typeface="楷体" pitchFamily="49" charset="-122"/>
                <a:ea typeface="楷体" pitchFamily="49" charset="-122"/>
              </a:rPr>
              <a:t>TrustZone</a:t>
            </a:r>
            <a:r>
              <a:rPr lang="zh-CN" altLang="en-US" sz="1400" dirty="0" smtClean="0">
                <a:latin typeface="楷体" pitchFamily="49" charset="-122"/>
                <a:ea typeface="楷体" pitchFamily="49" charset="-122"/>
              </a:rPr>
              <a:t>的实现</a:t>
            </a:r>
          </a:p>
          <a:p>
            <a:r>
              <a:rPr lang="zh-CN" altLang="en-US" sz="1400" dirty="0" smtClean="0">
                <a:latin typeface="楷体" pitchFamily="49" charset="-122"/>
                <a:ea typeface="楷体" pitchFamily="49" charset="-122"/>
              </a:rPr>
              <a:t>缺点：缺少交互手段且对于不同的</a:t>
            </a:r>
            <a:r>
              <a:rPr lang="en-US" altLang="zh-CN" sz="1400" dirty="0" err="1" smtClean="0">
                <a:latin typeface="楷体" pitchFamily="49" charset="-122"/>
                <a:ea typeface="楷体" pitchFamily="49" charset="-122"/>
              </a:rPr>
              <a:t>TrustZone</a:t>
            </a:r>
            <a:r>
              <a:rPr lang="zh-CN" altLang="en-US" sz="1400" dirty="0" smtClean="0">
                <a:latin typeface="楷体" pitchFamily="49" charset="-122"/>
                <a:ea typeface="楷体" pitchFamily="49" charset="-122"/>
              </a:rPr>
              <a:t>的实现均须重新构建环境</a:t>
            </a:r>
          </a:p>
        </p:txBody>
      </p:sp>
      <p:sp>
        <p:nvSpPr>
          <p:cNvPr id="11" name="圆角右箭头 10"/>
          <p:cNvSpPr/>
          <p:nvPr/>
        </p:nvSpPr>
        <p:spPr>
          <a:xfrm>
            <a:off x="1597361" y="1604919"/>
            <a:ext cx="1210443" cy="504056"/>
          </a:xfrm>
          <a:prstGeom prst="bentArrow">
            <a:avLst>
              <a:gd name="adj1" fmla="val 25000"/>
              <a:gd name="adj2" fmla="val 29199"/>
              <a:gd name="adj3" fmla="val 25000"/>
              <a:gd name="adj4" fmla="val 15195"/>
            </a:avLst>
          </a:prstGeom>
          <a:gradFill>
            <a:gsLst>
              <a:gs pos="0">
                <a:schemeClr val="bg1"/>
              </a:gs>
              <a:gs pos="97000">
                <a:schemeClr val="accent6">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圆角右箭头 11"/>
          <p:cNvSpPr/>
          <p:nvPr/>
        </p:nvSpPr>
        <p:spPr>
          <a:xfrm flipV="1">
            <a:off x="1608284" y="4077073"/>
            <a:ext cx="1210443" cy="450050"/>
          </a:xfrm>
          <a:prstGeom prst="bentArrow">
            <a:avLst>
              <a:gd name="adj1" fmla="val 25000"/>
              <a:gd name="adj2" fmla="val 29199"/>
              <a:gd name="adj3" fmla="val 25000"/>
              <a:gd name="adj4" fmla="val 15195"/>
            </a:avLst>
          </a:prstGeom>
          <a:gradFill>
            <a:gsLst>
              <a:gs pos="0">
                <a:schemeClr val="bg1"/>
              </a:gs>
              <a:gs pos="97000">
                <a:schemeClr val="accent6">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5" name="AutoShape 22"/>
          <p:cNvCxnSpPr>
            <a:cxnSpLocks noChangeShapeType="1"/>
          </p:cNvCxnSpPr>
          <p:nvPr/>
        </p:nvCxnSpPr>
        <p:spPr bwMode="gray">
          <a:xfrm flipH="1">
            <a:off x="5589240" y="2682627"/>
            <a:ext cx="2592286" cy="0"/>
          </a:xfrm>
          <a:prstGeom prst="straightConnector1">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cxnSp>
      <p:sp>
        <p:nvSpPr>
          <p:cNvPr id="16" name="矩形 15"/>
          <p:cNvSpPr/>
          <p:nvPr/>
        </p:nvSpPr>
        <p:spPr>
          <a:xfrm>
            <a:off x="5500370" y="1995805"/>
            <a:ext cx="3035300" cy="400110"/>
          </a:xfrm>
          <a:prstGeom prst="rect">
            <a:avLst/>
          </a:prstGeom>
        </p:spPr>
        <p:txBody>
          <a:bodyPr wrap="square">
            <a:spAutoFit/>
          </a:bodyPr>
          <a:lstStyle/>
          <a:p>
            <a:pPr algn="ctr"/>
            <a:r>
              <a:rPr lang="zh-CN" altLang="en-US" sz="2000" dirty="0" smtClean="0">
                <a:solidFill>
                  <a:srgbClr val="051825"/>
                </a:solidFill>
                <a:latin typeface="楷体" pitchFamily="49" charset="-122"/>
                <a:ea typeface="楷体" pitchFamily="49" charset="-122"/>
              </a:rPr>
              <a:t>两种开发环境各有利弊</a:t>
            </a:r>
          </a:p>
        </p:txBody>
      </p:sp>
      <p:cxnSp>
        <p:nvCxnSpPr>
          <p:cNvPr id="18" name="AutoShape 22"/>
          <p:cNvCxnSpPr>
            <a:cxnSpLocks noChangeShapeType="1"/>
          </p:cNvCxnSpPr>
          <p:nvPr/>
        </p:nvCxnSpPr>
        <p:spPr bwMode="gray">
          <a:xfrm flipH="1">
            <a:off x="3175623" y="4743699"/>
            <a:ext cx="2332481" cy="0"/>
          </a:xfrm>
          <a:prstGeom prst="straightConnector1">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cxnSp>
      <p:sp>
        <p:nvSpPr>
          <p:cNvPr id="19" name="Line 21"/>
          <p:cNvSpPr>
            <a:spLocks noChangeShapeType="1"/>
          </p:cNvSpPr>
          <p:nvPr/>
        </p:nvSpPr>
        <p:spPr bwMode="gray">
          <a:xfrm flipV="1">
            <a:off x="5508104" y="2682627"/>
            <a:ext cx="81136" cy="2061071"/>
          </a:xfrm>
          <a:prstGeom prst="line">
            <a:avLst/>
          </a:prstGeom>
          <a:noFill/>
          <a:ln w="9525">
            <a:solidFill>
              <a:schemeClr val="tx1"/>
            </a:solidFill>
            <a:roun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22" name="文本框 21"/>
          <p:cNvSpPr txBox="1"/>
          <p:nvPr/>
        </p:nvSpPr>
        <p:spPr>
          <a:xfrm>
            <a:off x="2987825" y="1556792"/>
            <a:ext cx="1728191" cy="365760"/>
          </a:xfrm>
          <a:prstGeom prst="rect">
            <a:avLst/>
          </a:prstGeom>
          <a:noFill/>
        </p:spPr>
        <p:txBody>
          <a:bodyPr wrap="square" rtlCol="0">
            <a:spAutoFit/>
          </a:bodyPr>
          <a:lstStyle/>
          <a:p>
            <a:r>
              <a:rPr lang="zh-CN" altLang="en-US" sz="1800" dirty="0" smtClean="0"/>
              <a:t>基于开发板</a:t>
            </a:r>
          </a:p>
        </p:txBody>
      </p:sp>
      <p:sp>
        <p:nvSpPr>
          <p:cNvPr id="23" name="文本框 22"/>
          <p:cNvSpPr txBox="1"/>
          <p:nvPr/>
        </p:nvSpPr>
        <p:spPr>
          <a:xfrm>
            <a:off x="2987675" y="3274695"/>
            <a:ext cx="2176780" cy="335280"/>
          </a:xfrm>
          <a:prstGeom prst="rect">
            <a:avLst/>
          </a:prstGeom>
          <a:noFill/>
        </p:spPr>
        <p:txBody>
          <a:bodyPr wrap="square" rtlCol="0">
            <a:spAutoFit/>
          </a:bodyPr>
          <a:lstStyle/>
          <a:p>
            <a:r>
              <a:rPr lang="en-US" altLang="zh-CN" sz="1600" dirty="0" err="1" smtClean="0"/>
              <a:t>Qemu+TrustZone</a:t>
            </a:r>
          </a:p>
        </p:txBody>
      </p:sp>
      <p:cxnSp>
        <p:nvCxnSpPr>
          <p:cNvPr id="26" name="AutoShape 22"/>
          <p:cNvCxnSpPr>
            <a:cxnSpLocks noChangeShapeType="1"/>
          </p:cNvCxnSpPr>
          <p:nvPr/>
        </p:nvCxnSpPr>
        <p:spPr bwMode="gray">
          <a:xfrm flipH="1">
            <a:off x="3137154" y="3014880"/>
            <a:ext cx="2332478" cy="75"/>
          </a:xfrm>
          <a:prstGeom prst="straightConnector1">
            <a:avLst/>
          </a:prstGeom>
          <a:noFill/>
          <a:ln w="9525">
            <a:solidFill>
              <a:schemeClr val="tx1"/>
            </a:solidFill>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cxnSp>
      <p:sp>
        <p:nvSpPr>
          <p:cNvPr id="33" name="Line 21"/>
          <p:cNvSpPr>
            <a:spLocks noChangeShapeType="1"/>
          </p:cNvSpPr>
          <p:nvPr/>
        </p:nvSpPr>
        <p:spPr bwMode="gray">
          <a:xfrm flipV="1">
            <a:off x="5469632" y="2682628"/>
            <a:ext cx="119608" cy="332252"/>
          </a:xfrm>
          <a:prstGeom prst="line">
            <a:avLst/>
          </a:prstGeom>
          <a:noFill/>
          <a:ln w="9525">
            <a:solidFill>
              <a:schemeClr val="tx1"/>
            </a:solidFill>
            <a:roun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txBody>
          <a:bodyPr wrap="none" anchor="ctr"/>
          <a:lstStyle/>
          <a:p>
            <a:endParaRPr lang="zh-CN" altLang="en-US"/>
          </a:p>
        </p:txBody>
      </p:sp>
      <p:cxnSp>
        <p:nvCxnSpPr>
          <p:cNvPr id="35" name="AutoShape 22"/>
          <p:cNvCxnSpPr>
            <a:cxnSpLocks noChangeShapeType="1"/>
          </p:cNvCxnSpPr>
          <p:nvPr/>
        </p:nvCxnSpPr>
        <p:spPr bwMode="gray">
          <a:xfrm flipH="1" flipV="1">
            <a:off x="1249638" y="5060674"/>
            <a:ext cx="5203696" cy="24510"/>
          </a:xfrm>
          <a:prstGeom prst="straightConnector1">
            <a:avLst/>
          </a:prstGeom>
          <a:noFill/>
          <a:ln w="22225">
            <a:solidFill>
              <a:schemeClr val="accent6">
                <a:lumMod val="60000"/>
                <a:lumOff val="40000"/>
              </a:schemeClr>
            </a:solidFill>
            <a:prstDash val="sysDash"/>
            <a:rou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76200" dir="10800000" kx="-3284103" algn="br" rotWithShape="0">
                    <a:schemeClr val="bg2">
                      <a:alpha val="50000"/>
                    </a:schemeClr>
                  </a:outerShdw>
                </a:effectLst>
              </a14:hiddenEffects>
            </a:ext>
          </a:extLst>
        </p:spPr>
      </p:cxnSp>
      <p:sp>
        <p:nvSpPr>
          <p:cNvPr id="38" name="圆角右箭头 37"/>
          <p:cNvSpPr/>
          <p:nvPr/>
        </p:nvSpPr>
        <p:spPr>
          <a:xfrm flipH="1" flipV="1">
            <a:off x="5936630" y="4290597"/>
            <a:ext cx="896303" cy="1375215"/>
          </a:xfrm>
          <a:prstGeom prst="bentArrow">
            <a:avLst>
              <a:gd name="adj1" fmla="val 9612"/>
              <a:gd name="adj2" fmla="val 11013"/>
              <a:gd name="adj3" fmla="val 15207"/>
              <a:gd name="adj4" fmla="val 15195"/>
            </a:avLst>
          </a:prstGeom>
          <a:gradFill>
            <a:gsLst>
              <a:gs pos="0">
                <a:schemeClr val="bg1"/>
              </a:gs>
              <a:gs pos="97000">
                <a:schemeClr val="accent6">
                  <a:lumMod val="60000"/>
                  <a:lumOff val="4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9" name="图片 38"/>
          <p:cNvPicPr>
            <a:picLocks noChangeAspect="1"/>
          </p:cNvPicPr>
          <p:nvPr/>
        </p:nvPicPr>
        <p:blipFill>
          <a:blip r:embed="rId2" cstate="print"/>
          <a:stretch>
            <a:fillRect/>
          </a:stretch>
        </p:blipFill>
        <p:spPr>
          <a:xfrm>
            <a:off x="990600" y="5217160"/>
            <a:ext cx="5255260" cy="1241425"/>
          </a:xfrm>
          <a:prstGeom prst="rect">
            <a:avLst/>
          </a:prstGeom>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圆角矩形 80"/>
          <p:cNvSpPr/>
          <p:nvPr/>
        </p:nvSpPr>
        <p:spPr>
          <a:xfrm>
            <a:off x="1764665" y="3779520"/>
            <a:ext cx="4779645" cy="2209165"/>
          </a:xfrm>
          <a:prstGeom prst="roundRect">
            <a:avLst/>
          </a:prstGeom>
          <a:solidFill>
            <a:schemeClr val="bg1"/>
          </a:solidFill>
          <a:ln>
            <a:solidFill>
              <a:srgbClr val="262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251460" y="1618615"/>
            <a:ext cx="2141855" cy="1450340"/>
          </a:xfrm>
          <a:prstGeom prst="roundRect">
            <a:avLst/>
          </a:prstGeom>
          <a:solidFill>
            <a:schemeClr val="bg1"/>
          </a:solidFill>
          <a:ln>
            <a:solidFill>
              <a:srgbClr val="262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990600" y="152400"/>
            <a:ext cx="7853045" cy="609600"/>
          </a:xfrm>
        </p:spPr>
        <p:txBody>
          <a:bodyPr/>
          <a:lstStyle/>
          <a:p>
            <a:r>
              <a:rPr lang="en-US" altLang="zh-CN" dirty="0" err="1" smtClean="0">
                <a:latin typeface="微软雅黑" panose="020B0503020204020204" pitchFamily="34" charset="-122"/>
                <a:ea typeface="微软雅黑" panose="020B0503020204020204" pitchFamily="34" charset="-122"/>
                <a:sym typeface="+mn-ea"/>
              </a:rPr>
              <a:t>4.1.4</a:t>
            </a:r>
            <a:r>
              <a:rPr lang="en-US" altLang="zh-CN" dirty="0" err="1" smtClean="0">
                <a:latin typeface="微软雅黑" panose="020B0503020204020204" pitchFamily="34" charset="-122"/>
                <a:ea typeface="微软雅黑" panose="020B0503020204020204" pitchFamily="34" charset="-122"/>
              </a:rPr>
              <a:t>TrustZone</a:t>
            </a:r>
            <a:r>
              <a:rPr lang="zh-CN" altLang="en-US" dirty="0" smtClean="0">
                <a:latin typeface="微软雅黑" panose="020B0503020204020204" pitchFamily="34" charset="-122"/>
                <a:ea typeface="微软雅黑" panose="020B0503020204020204" pitchFamily="34" charset="-122"/>
              </a:rPr>
              <a:t>漏洞利用</a:t>
            </a:r>
            <a:endParaRPr lang="zh-CN" altLang="en-US" dirty="0">
              <a:latin typeface="微软雅黑" panose="020B0503020204020204" pitchFamily="34" charset="-122"/>
              <a:ea typeface="微软雅黑" panose="020B0503020204020204" pitchFamily="34" charset="-122"/>
            </a:endParaRPr>
          </a:p>
        </p:txBody>
      </p:sp>
      <p:sp>
        <p:nvSpPr>
          <p:cNvPr id="43" name="圆角矩形 42"/>
          <p:cNvSpPr/>
          <p:nvPr/>
        </p:nvSpPr>
        <p:spPr>
          <a:xfrm>
            <a:off x="5758815" y="1617980"/>
            <a:ext cx="2744470" cy="556260"/>
          </a:xfrm>
          <a:prstGeom prst="roundRect">
            <a:avLst/>
          </a:prstGeom>
          <a:gradFill rotWithShape="1">
            <a:gsLst>
              <a:gs pos="0">
                <a:srgbClr val="6969CD"/>
              </a:gs>
              <a:gs pos="90000">
                <a:schemeClr val="bg1"/>
              </a:gs>
            </a:gsLst>
            <a:lin ang="5400000" scaled="1"/>
          </a:gradFill>
          <a:ln w="9525" algn="ctr">
            <a:solidFill>
              <a:srgbClr val="313193"/>
            </a:solidFill>
            <a:miter lim="800000"/>
          </a:ln>
          <a:effectLst/>
        </p:spPr>
        <p:txBody>
          <a:bodyPr wrap="none" anchor="ctr"/>
          <a:lstStyle/>
          <a:p>
            <a:pPr algn="ctr"/>
            <a:r>
              <a:rPr lang="zh-CN" altLang="zh-CN" sz="2000" dirty="0">
                <a:latin typeface="楷体" pitchFamily="49" charset="-122"/>
                <a:ea typeface="楷体" pitchFamily="49" charset="-122"/>
              </a:rPr>
              <a:t>缓冲区</a:t>
            </a:r>
            <a:r>
              <a:rPr lang="zh-CN" altLang="zh-CN" sz="2000" dirty="0" smtClean="0">
                <a:latin typeface="楷体" pitchFamily="49" charset="-122"/>
                <a:ea typeface="楷体" pitchFamily="49" charset="-122"/>
              </a:rPr>
              <a:t>溢出</a:t>
            </a:r>
            <a:r>
              <a:rPr lang="zh-CN" altLang="zh-CN" sz="2000" dirty="0">
                <a:latin typeface="楷体" pitchFamily="49" charset="-122"/>
                <a:ea typeface="楷体" pitchFamily="49" charset="-122"/>
              </a:rPr>
              <a:t>利用</a:t>
            </a:r>
          </a:p>
        </p:txBody>
      </p:sp>
      <p:sp>
        <p:nvSpPr>
          <p:cNvPr id="47" name="AutoShape 2"/>
          <p:cNvSpPr>
            <a:spLocks noChangeArrowheads="1"/>
          </p:cNvSpPr>
          <p:nvPr/>
        </p:nvSpPr>
        <p:spPr bwMode="gray">
          <a:xfrm rot="5400000">
            <a:off x="2385680" y="2132432"/>
            <a:ext cx="557084" cy="791220"/>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48" name="文本框 47"/>
          <p:cNvSpPr txBox="1"/>
          <p:nvPr/>
        </p:nvSpPr>
        <p:spPr>
          <a:xfrm>
            <a:off x="248920" y="1764665"/>
            <a:ext cx="2144395" cy="1077218"/>
          </a:xfrm>
          <a:prstGeom prst="rect">
            <a:avLst/>
          </a:prstGeom>
          <a:noFill/>
          <a:ln w="15875">
            <a:noFill/>
          </a:ln>
        </p:spPr>
        <p:txBody>
          <a:bodyPr wrap="square" rtlCol="0">
            <a:spAutoFit/>
          </a:bodyPr>
          <a:lstStyle/>
          <a:p>
            <a:pPr marL="285750" indent="-285750">
              <a:buFont typeface="Wingdings" panose="05000000000000000000" pitchFamily="2" charset="2"/>
              <a:buChar char="Ø"/>
            </a:pPr>
            <a:r>
              <a:rPr lang="zh-CN" altLang="en-US" sz="1600" dirty="0">
                <a:latin typeface="楷体" pitchFamily="49" charset="-122"/>
                <a:ea typeface="楷体" pitchFamily="49" charset="-122"/>
              </a:rPr>
              <a:t>疑似漏洞位置</a:t>
            </a:r>
          </a:p>
          <a:p>
            <a:pPr marL="285750" indent="-285750">
              <a:buFont typeface="Wingdings" panose="05000000000000000000" pitchFamily="2" charset="2"/>
              <a:buChar char="Ø"/>
            </a:pPr>
            <a:r>
              <a:rPr lang="zh-CN" altLang="en-US" sz="1600" dirty="0" smtClean="0">
                <a:latin typeface="楷体" pitchFamily="49" charset="-122"/>
                <a:ea typeface="楷体" pitchFamily="49" charset="-122"/>
              </a:rPr>
              <a:t>潜在利用方法</a:t>
            </a:r>
          </a:p>
          <a:p>
            <a:pPr marL="285750" indent="-285750">
              <a:buFont typeface="Wingdings" panose="05000000000000000000" pitchFamily="2" charset="2"/>
              <a:buChar char="Ø"/>
            </a:pPr>
            <a:r>
              <a:rPr lang="zh-CN" altLang="en-US" sz="1600" dirty="0" smtClean="0">
                <a:latin typeface="楷体" pitchFamily="49" charset="-122"/>
                <a:ea typeface="楷体" pitchFamily="49" charset="-122"/>
              </a:rPr>
              <a:t>漏洞触发条件</a:t>
            </a:r>
          </a:p>
          <a:p>
            <a:pPr marL="285750" indent="-285750">
              <a:buFont typeface="Wingdings" panose="05000000000000000000" pitchFamily="2" charset="2"/>
              <a:buChar char="Ø"/>
            </a:pPr>
            <a:r>
              <a:rPr lang="zh-CN" altLang="en-US" sz="1600" dirty="0" smtClean="0">
                <a:latin typeface="楷体" pitchFamily="49" charset="-122"/>
                <a:ea typeface="楷体" pitchFamily="49" charset="-122"/>
              </a:rPr>
              <a:t>漏洞细节信息</a:t>
            </a:r>
          </a:p>
        </p:txBody>
      </p:sp>
      <p:sp>
        <p:nvSpPr>
          <p:cNvPr id="49" name="AutoShape 2"/>
          <p:cNvSpPr>
            <a:spLocks noChangeArrowheads="1"/>
          </p:cNvSpPr>
          <p:nvPr/>
        </p:nvSpPr>
        <p:spPr bwMode="gray">
          <a:xfrm rot="5400000">
            <a:off x="4933775" y="2123552"/>
            <a:ext cx="557084" cy="791220"/>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000000"/>
              </a:solidFill>
              <a:effectLst/>
              <a:uLnTx/>
              <a:uFillTx/>
              <a:ea typeface="宋体" panose="02010600030101010101" pitchFamily="2" charset="-122"/>
            </a:endParaRPr>
          </a:p>
        </p:txBody>
      </p:sp>
      <p:sp>
        <p:nvSpPr>
          <p:cNvPr id="72" name="AutoShape 2"/>
          <p:cNvSpPr>
            <a:spLocks noChangeArrowheads="1"/>
          </p:cNvSpPr>
          <p:nvPr/>
        </p:nvSpPr>
        <p:spPr bwMode="gray">
          <a:xfrm rot="12712060">
            <a:off x="3121938" y="3328028"/>
            <a:ext cx="252082" cy="791220"/>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73" name="AutoShape 2"/>
          <p:cNvSpPr>
            <a:spLocks noChangeArrowheads="1"/>
          </p:cNvSpPr>
          <p:nvPr/>
        </p:nvSpPr>
        <p:spPr bwMode="gray">
          <a:xfrm rot="10800000">
            <a:off x="3922087" y="3602630"/>
            <a:ext cx="252082" cy="1020991"/>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74" name="AutoShape 2"/>
          <p:cNvSpPr>
            <a:spLocks noChangeArrowheads="1"/>
          </p:cNvSpPr>
          <p:nvPr/>
        </p:nvSpPr>
        <p:spPr bwMode="gray">
          <a:xfrm rot="9271524">
            <a:off x="4735139" y="3391709"/>
            <a:ext cx="252082" cy="791220"/>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75" name="AutoShape 6"/>
          <p:cNvSpPr>
            <a:spLocks noChangeArrowheads="1"/>
          </p:cNvSpPr>
          <p:nvPr/>
        </p:nvSpPr>
        <p:spPr bwMode="gray">
          <a:xfrm>
            <a:off x="1781175" y="4047490"/>
            <a:ext cx="1587500" cy="669290"/>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6" name="Text Box 7"/>
          <p:cNvSpPr txBox="1">
            <a:spLocks noChangeArrowheads="1"/>
          </p:cNvSpPr>
          <p:nvPr/>
        </p:nvSpPr>
        <p:spPr bwMode="gray">
          <a:xfrm>
            <a:off x="1767873" y="4294675"/>
            <a:ext cx="157927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1800" dirty="0" smtClean="0">
                <a:solidFill>
                  <a:schemeClr val="bg1"/>
                </a:solidFill>
                <a:latin typeface="楷体" pitchFamily="49" charset="-122"/>
                <a:ea typeface="楷体" pitchFamily="49" charset="-122"/>
              </a:rPr>
              <a:t>不同利用手段</a:t>
            </a:r>
          </a:p>
        </p:txBody>
      </p:sp>
      <p:sp>
        <p:nvSpPr>
          <p:cNvPr id="77" name="AutoShape 6"/>
          <p:cNvSpPr>
            <a:spLocks noChangeArrowheads="1"/>
          </p:cNvSpPr>
          <p:nvPr/>
        </p:nvSpPr>
        <p:spPr bwMode="gray">
          <a:xfrm>
            <a:off x="3368675" y="4721225"/>
            <a:ext cx="1447800" cy="763270"/>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78" name="Text Box 7"/>
          <p:cNvSpPr txBox="1">
            <a:spLocks noChangeArrowheads="1"/>
          </p:cNvSpPr>
          <p:nvPr/>
        </p:nvSpPr>
        <p:spPr bwMode="gray">
          <a:xfrm>
            <a:off x="3178810" y="4910455"/>
            <a:ext cx="173926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eaLnBrk="0" hangingPunct="0"/>
            <a:r>
              <a:rPr lang="zh-CN" altLang="en-US" sz="1800" dirty="0" smtClean="0">
                <a:solidFill>
                  <a:schemeClr val="bg1"/>
                </a:solidFill>
                <a:latin typeface="楷体" pitchFamily="49" charset="-122"/>
                <a:ea typeface="楷体" pitchFamily="49" charset="-122"/>
              </a:rPr>
              <a:t>不同硬件平台</a:t>
            </a:r>
          </a:p>
        </p:txBody>
      </p:sp>
      <p:sp>
        <p:nvSpPr>
          <p:cNvPr id="79" name="AutoShape 6"/>
          <p:cNvSpPr>
            <a:spLocks noChangeArrowheads="1"/>
          </p:cNvSpPr>
          <p:nvPr/>
        </p:nvSpPr>
        <p:spPr bwMode="gray">
          <a:xfrm>
            <a:off x="4820920" y="4197985"/>
            <a:ext cx="1643380" cy="557530"/>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xmlns="" w="9525">
                <a:solidFill>
                  <a:schemeClr val="tx1"/>
                </a:solidFill>
                <a:rou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80" name="Text Box 7"/>
          <p:cNvSpPr txBox="1">
            <a:spLocks noChangeArrowheads="1"/>
          </p:cNvSpPr>
          <p:nvPr/>
        </p:nvSpPr>
        <p:spPr bwMode="gray">
          <a:xfrm>
            <a:off x="4808884" y="4370432"/>
            <a:ext cx="156966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zh-CN" altLang="en-US" sz="1800" dirty="0" smtClean="0">
                <a:solidFill>
                  <a:schemeClr val="bg1"/>
                </a:solidFill>
                <a:latin typeface="楷体" pitchFamily="49" charset="-122"/>
                <a:ea typeface="楷体" pitchFamily="49" charset="-122"/>
              </a:rPr>
              <a:t>不同漏洞类型</a:t>
            </a:r>
          </a:p>
        </p:txBody>
      </p:sp>
      <p:sp>
        <p:nvSpPr>
          <p:cNvPr id="28" name="Freeform 2"/>
          <p:cNvSpPr/>
          <p:nvPr/>
        </p:nvSpPr>
        <p:spPr bwMode="gray">
          <a:xfrm>
            <a:off x="2932430" y="1433830"/>
            <a:ext cx="2212340" cy="1941830"/>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rgbClr val="333399"/>
              </a:gs>
              <a:gs pos="100000">
                <a:srgbClr val="333399">
                  <a:gamma/>
                  <a:shade val="60784"/>
                  <a:invGamma/>
                </a:srgbClr>
              </a:gs>
            </a:gsLst>
            <a:lin ang="54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29" name="AutoShape 12"/>
          <p:cNvSpPr>
            <a:spLocks noChangeArrowheads="1"/>
          </p:cNvSpPr>
          <p:nvPr/>
        </p:nvSpPr>
        <p:spPr bwMode="auto">
          <a:xfrm>
            <a:off x="3250861" y="2193864"/>
            <a:ext cx="1393147" cy="443048"/>
          </a:xfrm>
          <a:prstGeom prst="roundRect">
            <a:avLst>
              <a:gd name="adj" fmla="val 5000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err="1" smtClean="0">
                <a:solidFill>
                  <a:srgbClr val="FFFFFF"/>
                </a:solidFill>
                <a:latin typeface="楷体" pitchFamily="49" charset="-122"/>
                <a:ea typeface="楷体" pitchFamily="49" charset="-122"/>
              </a:rPr>
              <a:t>TrustZone</a:t>
            </a:r>
          </a:p>
          <a:p>
            <a:pPr algn="ctr"/>
            <a:r>
              <a:rPr lang="zh-CN" altLang="en-US" sz="1800" b="1" dirty="0" smtClean="0">
                <a:solidFill>
                  <a:srgbClr val="FFFFFF"/>
                </a:solidFill>
                <a:latin typeface="楷体" pitchFamily="49" charset="-122"/>
                <a:ea typeface="楷体" pitchFamily="49" charset="-122"/>
              </a:rPr>
              <a:t>漏洞利用方法研究</a:t>
            </a:r>
          </a:p>
        </p:txBody>
      </p:sp>
      <p:sp>
        <p:nvSpPr>
          <p:cNvPr id="23" name="圆角矩形 22"/>
          <p:cNvSpPr/>
          <p:nvPr/>
        </p:nvSpPr>
        <p:spPr>
          <a:xfrm>
            <a:off x="5786755" y="2240915"/>
            <a:ext cx="2715895" cy="493395"/>
          </a:xfrm>
          <a:prstGeom prst="roundRect">
            <a:avLst/>
          </a:prstGeom>
          <a:gradFill rotWithShape="1">
            <a:gsLst>
              <a:gs pos="0">
                <a:srgbClr val="6969CD"/>
              </a:gs>
              <a:gs pos="90000">
                <a:schemeClr val="bg1"/>
              </a:gs>
            </a:gsLst>
            <a:lin ang="5400000" scaled="1"/>
          </a:gradFill>
          <a:ln w="9525" algn="ctr">
            <a:solidFill>
              <a:srgbClr val="313193"/>
            </a:solidFill>
            <a:miter lim="800000"/>
          </a:ln>
          <a:effectLst/>
        </p:spPr>
        <p:txBody>
          <a:bodyPr wrap="none" anchor="ctr"/>
          <a:lstStyle/>
          <a:p>
            <a:pPr algn="ctr"/>
            <a:r>
              <a:rPr lang="zh-CN" altLang="en-US" sz="2000" dirty="0" smtClean="0">
                <a:latin typeface="楷体" pitchFamily="49" charset="-122"/>
                <a:ea typeface="楷体" pitchFamily="49" charset="-122"/>
              </a:rPr>
              <a:t>内存泄露</a:t>
            </a:r>
            <a:r>
              <a:rPr lang="zh-CN" altLang="zh-CN" sz="2000" dirty="0" smtClean="0">
                <a:latin typeface="楷体" pitchFamily="49" charset="-122"/>
                <a:ea typeface="楷体" pitchFamily="49" charset="-122"/>
              </a:rPr>
              <a:t>利用</a:t>
            </a:r>
          </a:p>
        </p:txBody>
      </p:sp>
      <p:sp>
        <p:nvSpPr>
          <p:cNvPr id="24" name="圆角矩形 23"/>
          <p:cNvSpPr/>
          <p:nvPr/>
        </p:nvSpPr>
        <p:spPr>
          <a:xfrm>
            <a:off x="5786755" y="2835910"/>
            <a:ext cx="2717800" cy="485140"/>
          </a:xfrm>
          <a:prstGeom prst="roundRect">
            <a:avLst/>
          </a:prstGeom>
          <a:gradFill rotWithShape="1">
            <a:gsLst>
              <a:gs pos="0">
                <a:srgbClr val="6969CD"/>
              </a:gs>
              <a:gs pos="90000">
                <a:schemeClr val="bg1"/>
              </a:gs>
            </a:gsLst>
            <a:lin ang="5400000" scaled="1"/>
          </a:gradFill>
          <a:ln w="9525" algn="ctr">
            <a:solidFill>
              <a:srgbClr val="313193"/>
            </a:solidFill>
            <a:miter lim="800000"/>
          </a:ln>
          <a:effectLst/>
        </p:spPr>
        <p:txBody>
          <a:bodyPr wrap="none" anchor="ctr"/>
          <a:lstStyle/>
          <a:p>
            <a:pPr algn="ctr"/>
            <a:r>
              <a:rPr lang="zh-CN" altLang="en-US" sz="2000" dirty="0" smtClean="0">
                <a:latin typeface="楷体" pitchFamily="49" charset="-122"/>
                <a:ea typeface="楷体" pitchFamily="49" charset="-122"/>
              </a:rPr>
              <a:t>内存非法访问</a:t>
            </a:r>
            <a:r>
              <a:rPr lang="zh-CN" altLang="zh-CN" sz="2000" dirty="0" smtClean="0">
                <a:latin typeface="楷体" pitchFamily="49" charset="-122"/>
                <a:ea typeface="楷体" pitchFamily="49" charset="-122"/>
              </a:rPr>
              <a:t>利用</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024255" y="275590"/>
            <a:ext cx="6705600" cy="563563"/>
          </a:xfrm>
        </p:spPr>
        <p:txBody>
          <a:bodyPr/>
          <a:lstStyle/>
          <a:p>
            <a:r>
              <a:rPr lang="en-US" altLang="zh-CN" dirty="0" smtClean="0">
                <a:latin typeface="微软雅黑" panose="020B0503020204020204" pitchFamily="34" charset="-122"/>
                <a:ea typeface="微软雅黑" panose="020B0503020204020204" pitchFamily="34" charset="-122"/>
              </a:rPr>
              <a:t>4.2.1</a:t>
            </a:r>
            <a:r>
              <a:rPr lang="zh-CN" altLang="en-US" dirty="0" smtClean="0">
                <a:latin typeface="微软雅黑" panose="020B0503020204020204" pitchFamily="34" charset="-122"/>
                <a:ea typeface="微软雅黑" panose="020B0503020204020204" pitchFamily="34" charset="-122"/>
              </a:rPr>
              <a:t>技术</a:t>
            </a:r>
            <a:r>
              <a:rPr lang="zh-CN" altLang="en-US" dirty="0">
                <a:latin typeface="微软雅黑" panose="020B0503020204020204" pitchFamily="34" charset="-122"/>
                <a:ea typeface="微软雅黑" panose="020B0503020204020204" pitchFamily="34" charset="-122"/>
              </a:rPr>
              <a:t>路线</a:t>
            </a:r>
          </a:p>
        </p:txBody>
      </p:sp>
      <p:sp>
        <p:nvSpPr>
          <p:cNvPr id="15" name="文本框 14"/>
          <p:cNvSpPr txBox="1"/>
          <p:nvPr/>
        </p:nvSpPr>
        <p:spPr>
          <a:xfrm>
            <a:off x="107315" y="1772920"/>
            <a:ext cx="4290060" cy="4201150"/>
          </a:xfrm>
          <a:prstGeom prst="rect">
            <a:avLst/>
          </a:prstGeom>
          <a:noFill/>
        </p:spPr>
        <p:txBody>
          <a:bodyPr wrap="square" rtlCol="0">
            <a:spAutoFit/>
          </a:bodyPr>
          <a:lstStyle/>
          <a:p>
            <a:endParaRPr lang="en-US" altLang="zh-CN" sz="100" dirty="0" smtClean="0">
              <a:solidFill>
                <a:srgbClr val="FF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b="1" dirty="0" smtClean="0">
                <a:solidFill>
                  <a:srgbClr val="000000"/>
                </a:solidFill>
                <a:latin typeface="楷体" pitchFamily="49" charset="-122"/>
                <a:ea typeface="楷体" pitchFamily="49" charset="-122"/>
              </a:rPr>
              <a:t>静态分析的</a:t>
            </a:r>
            <a:r>
              <a:rPr lang="en-US" altLang="zh-CN" b="1" dirty="0" err="1" smtClean="0">
                <a:solidFill>
                  <a:srgbClr val="000000"/>
                </a:solidFill>
                <a:latin typeface="楷体" pitchFamily="49" charset="-122"/>
                <a:ea typeface="楷体" pitchFamily="49" charset="-122"/>
              </a:rPr>
              <a:t>TrustZone</a:t>
            </a:r>
            <a:r>
              <a:rPr lang="zh-CN" altLang="en-US" b="1" dirty="0" smtClean="0">
                <a:solidFill>
                  <a:srgbClr val="000000"/>
                </a:solidFill>
                <a:latin typeface="楷体" pitchFamily="49" charset="-122"/>
                <a:ea typeface="楷体" pitchFamily="49" charset="-122"/>
              </a:rPr>
              <a:t>漏洞挖掘方法</a:t>
            </a:r>
          </a:p>
          <a:p>
            <a:pPr indent="360045"/>
            <a:r>
              <a:rPr lang="zh-CN" altLang="en-US" sz="1400" dirty="0" smtClean="0">
                <a:solidFill>
                  <a:srgbClr val="000000"/>
                </a:solidFill>
                <a:latin typeface="楷体" pitchFamily="49" charset="-122"/>
                <a:ea typeface="楷体" pitchFamily="49" charset="-122"/>
              </a:rPr>
              <a:t>利用静态分析的手段，对</a:t>
            </a:r>
            <a:r>
              <a:rPr lang="en-US" altLang="zh-CN" sz="1400" dirty="0" err="1" smtClean="0">
                <a:solidFill>
                  <a:srgbClr val="000000"/>
                </a:solidFill>
                <a:latin typeface="楷体" pitchFamily="49" charset="-122"/>
                <a:ea typeface="楷体" pitchFamily="49" charset="-122"/>
              </a:rPr>
              <a:t>TrustZone</a:t>
            </a:r>
            <a:r>
              <a:rPr lang="zh-CN" altLang="en-US" sz="1400" dirty="0" smtClean="0">
                <a:solidFill>
                  <a:srgbClr val="000000"/>
                </a:solidFill>
                <a:latin typeface="楷体" pitchFamily="49" charset="-122"/>
                <a:ea typeface="楷体" pitchFamily="49" charset="-122"/>
              </a:rPr>
              <a:t>实现过程中关键代码的安全性进行评估，找出可疑漏洞</a:t>
            </a:r>
            <a:r>
              <a:rPr lang="zh-CN" altLang="zh-CN" sz="1400" dirty="0" smtClean="0">
                <a:solidFill>
                  <a:srgbClr val="000000"/>
                </a:solidFill>
                <a:latin typeface="楷体" pitchFamily="49" charset="-122"/>
                <a:ea typeface="楷体" pitchFamily="49" charset="-122"/>
              </a:rPr>
              <a:t>；</a:t>
            </a:r>
          </a:p>
          <a:p>
            <a:endParaRPr lang="zh-CN" altLang="zh-CN" sz="1800"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b="1" dirty="0" err="1" smtClean="0">
                <a:solidFill>
                  <a:srgbClr val="000000"/>
                </a:solidFill>
                <a:latin typeface="楷体" pitchFamily="49" charset="-122"/>
                <a:ea typeface="楷体" pitchFamily="49" charset="-122"/>
              </a:rPr>
              <a:t>TrustZone</a:t>
            </a:r>
            <a:r>
              <a:rPr lang="zh-CN" altLang="zh-CN" b="1" dirty="0" smtClean="0">
                <a:solidFill>
                  <a:srgbClr val="000000"/>
                </a:solidFill>
                <a:latin typeface="楷体" pitchFamily="49" charset="-122"/>
                <a:ea typeface="楷体" pitchFamily="49" charset="-122"/>
              </a:rPr>
              <a:t>安全性</a:t>
            </a:r>
            <a:r>
              <a:rPr lang="zh-CN" altLang="zh-CN" b="1" dirty="0">
                <a:solidFill>
                  <a:srgbClr val="000000"/>
                </a:solidFill>
                <a:latin typeface="楷体" pitchFamily="49" charset="-122"/>
                <a:ea typeface="楷体" pitchFamily="49" charset="-122"/>
              </a:rPr>
              <a:t>测试</a:t>
            </a:r>
          </a:p>
          <a:p>
            <a:pPr indent="360045"/>
            <a:r>
              <a:rPr lang="zh-CN" altLang="en-US" sz="1400" dirty="0" smtClean="0">
                <a:solidFill>
                  <a:srgbClr val="000000"/>
                </a:solidFill>
                <a:latin typeface="楷体" pitchFamily="49" charset="-122"/>
                <a:ea typeface="楷体" pitchFamily="49" charset="-122"/>
              </a:rPr>
              <a:t>通过编写畸形</a:t>
            </a:r>
            <a:r>
              <a:rPr lang="en-US" altLang="zh-CN" sz="1400" dirty="0" smtClean="0">
                <a:solidFill>
                  <a:srgbClr val="000000"/>
                </a:solidFill>
                <a:latin typeface="楷体" pitchFamily="49" charset="-122"/>
                <a:ea typeface="楷体" pitchFamily="49" charset="-122"/>
              </a:rPr>
              <a:t>SMC</a:t>
            </a:r>
            <a:r>
              <a:rPr lang="zh-CN" altLang="en-US" sz="1400" dirty="0" smtClean="0">
                <a:solidFill>
                  <a:srgbClr val="000000"/>
                </a:solidFill>
                <a:latin typeface="楷体" pitchFamily="49" charset="-122"/>
                <a:ea typeface="楷体" pitchFamily="49" charset="-122"/>
              </a:rPr>
              <a:t>指令产生器，作为模糊测试的测试工具，</a:t>
            </a:r>
            <a:r>
              <a:rPr lang="zh-CN" altLang="zh-CN" sz="1400" dirty="0" smtClean="0">
                <a:solidFill>
                  <a:srgbClr val="000000"/>
                </a:solidFill>
                <a:latin typeface="楷体" pitchFamily="49" charset="-122"/>
                <a:ea typeface="楷体" pitchFamily="49" charset="-122"/>
              </a:rPr>
              <a:t>利用</a:t>
            </a:r>
            <a:r>
              <a:rPr lang="zh-CN" altLang="en-US" sz="1400" dirty="0">
                <a:solidFill>
                  <a:srgbClr val="000000"/>
                </a:solidFill>
                <a:latin typeface="楷体" pitchFamily="49" charset="-122"/>
                <a:ea typeface="楷体" pitchFamily="49" charset="-122"/>
              </a:rPr>
              <a:t>灰盒测试、黑盒测试等</a:t>
            </a:r>
            <a:r>
              <a:rPr lang="zh-CN" altLang="zh-CN" sz="1400" dirty="0">
                <a:solidFill>
                  <a:srgbClr val="000000"/>
                </a:solidFill>
                <a:latin typeface="楷体" pitchFamily="49" charset="-122"/>
                <a:ea typeface="楷体" pitchFamily="49" charset="-122"/>
              </a:rPr>
              <a:t>多种</a:t>
            </a:r>
            <a:r>
              <a:rPr lang="zh-CN" altLang="en-US" sz="1400" dirty="0">
                <a:solidFill>
                  <a:srgbClr val="000000"/>
                </a:solidFill>
                <a:latin typeface="楷体" pitchFamily="49" charset="-122"/>
                <a:ea typeface="楷体" pitchFamily="49" charset="-122"/>
              </a:rPr>
              <a:t>技术</a:t>
            </a:r>
            <a:r>
              <a:rPr lang="zh-CN" altLang="zh-CN" sz="1400" dirty="0">
                <a:solidFill>
                  <a:srgbClr val="000000"/>
                </a:solidFill>
                <a:latin typeface="楷体" pitchFamily="49" charset="-122"/>
                <a:ea typeface="楷体" pitchFamily="49" charset="-122"/>
              </a:rPr>
              <a:t>手段对设备潜在的安全缺陷和漏洞进行全面挖掘</a:t>
            </a:r>
            <a:r>
              <a:rPr lang="zh-CN" altLang="en-US" sz="1400" dirty="0">
                <a:solidFill>
                  <a:srgbClr val="000000"/>
                </a:solidFill>
                <a:latin typeface="楷体" pitchFamily="49" charset="-122"/>
                <a:ea typeface="楷体" pitchFamily="49" charset="-122"/>
              </a:rPr>
              <a:t>和</a:t>
            </a:r>
            <a:r>
              <a:rPr lang="zh-CN" altLang="zh-CN" sz="1400" dirty="0">
                <a:solidFill>
                  <a:srgbClr val="000000"/>
                </a:solidFill>
                <a:latin typeface="楷体" pitchFamily="49" charset="-122"/>
                <a:ea typeface="楷体" pitchFamily="49" charset="-122"/>
              </a:rPr>
              <a:t>分析；</a:t>
            </a:r>
          </a:p>
          <a:p>
            <a:endParaRPr lang="zh-CN" altLang="zh-CN" sz="1800" dirty="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b="1" dirty="0" err="1" smtClean="0">
                <a:solidFill>
                  <a:srgbClr val="000000"/>
                </a:solidFill>
                <a:latin typeface="楷体" pitchFamily="49" charset="-122"/>
                <a:ea typeface="楷体" pitchFamily="49" charset="-122"/>
              </a:rPr>
              <a:t>TrustZone</a:t>
            </a:r>
            <a:r>
              <a:rPr lang="zh-CN" altLang="zh-CN" b="1" dirty="0" smtClean="0">
                <a:solidFill>
                  <a:srgbClr val="000000"/>
                </a:solidFill>
                <a:latin typeface="楷体" pitchFamily="49" charset="-122"/>
                <a:ea typeface="楷体" pitchFamily="49" charset="-122"/>
              </a:rPr>
              <a:t>漏洞</a:t>
            </a:r>
            <a:r>
              <a:rPr lang="zh-CN" altLang="zh-CN" b="1" dirty="0">
                <a:solidFill>
                  <a:srgbClr val="000000"/>
                </a:solidFill>
                <a:latin typeface="楷体" pitchFamily="49" charset="-122"/>
                <a:ea typeface="楷体" pitchFamily="49" charset="-122"/>
              </a:rPr>
              <a:t>定位</a:t>
            </a:r>
            <a:r>
              <a:rPr lang="zh-CN" altLang="en-US" b="1" dirty="0">
                <a:solidFill>
                  <a:srgbClr val="000000"/>
                </a:solidFill>
                <a:latin typeface="楷体" pitchFamily="49" charset="-122"/>
                <a:ea typeface="楷体" pitchFamily="49" charset="-122"/>
              </a:rPr>
              <a:t>和</a:t>
            </a:r>
            <a:r>
              <a:rPr lang="zh-CN" altLang="en-US" b="1" dirty="0" smtClean="0">
                <a:solidFill>
                  <a:srgbClr val="000000"/>
                </a:solidFill>
                <a:latin typeface="楷体" pitchFamily="49" charset="-122"/>
                <a:ea typeface="楷体" pitchFamily="49" charset="-122"/>
              </a:rPr>
              <a:t>验证</a:t>
            </a:r>
          </a:p>
          <a:p>
            <a:pPr indent="360045"/>
            <a:r>
              <a:rPr lang="zh-CN" altLang="en-US" sz="1400" dirty="0" smtClean="0">
                <a:solidFill>
                  <a:srgbClr val="000000"/>
                </a:solidFill>
                <a:latin typeface="楷体" pitchFamily="49" charset="-122"/>
                <a:ea typeface="楷体" pitchFamily="49" charset="-122"/>
              </a:rPr>
              <a:t>利用开发板硬件平台或</a:t>
            </a:r>
            <a:r>
              <a:rPr lang="en-US" altLang="zh-CN" sz="1400" dirty="0" err="1" smtClean="0">
                <a:solidFill>
                  <a:srgbClr val="000000"/>
                </a:solidFill>
                <a:latin typeface="楷体" pitchFamily="49" charset="-122"/>
                <a:ea typeface="楷体" pitchFamily="49" charset="-122"/>
              </a:rPr>
              <a:t>Qemu</a:t>
            </a:r>
            <a:r>
              <a:rPr lang="zh-CN" altLang="en-US" sz="1400" dirty="0" smtClean="0">
                <a:solidFill>
                  <a:srgbClr val="000000"/>
                </a:solidFill>
                <a:latin typeface="楷体" pitchFamily="49" charset="-122"/>
                <a:ea typeface="楷体" pitchFamily="49" charset="-122"/>
              </a:rPr>
              <a:t>仿真环境，</a:t>
            </a:r>
            <a:r>
              <a:rPr lang="zh-CN" altLang="zh-CN" sz="1400" dirty="0" smtClean="0">
                <a:solidFill>
                  <a:srgbClr val="000000"/>
                </a:solidFill>
                <a:latin typeface="楷体" pitchFamily="49" charset="-122"/>
                <a:ea typeface="楷体" pitchFamily="49" charset="-122"/>
              </a:rPr>
              <a:t>对疑似的安全漏洞进行溯源和确认，分析归纳产生机理，准确评估可能利用方式和潜在风险</a:t>
            </a:r>
            <a:r>
              <a:rPr lang="zh-CN" altLang="en-US" sz="1400" dirty="0" smtClean="0">
                <a:solidFill>
                  <a:srgbClr val="000000"/>
                </a:solidFill>
                <a:latin typeface="楷体" pitchFamily="49" charset="-122"/>
                <a:ea typeface="楷体" pitchFamily="49" charset="-122"/>
              </a:rPr>
              <a:t>；</a:t>
            </a:r>
          </a:p>
          <a:p>
            <a:endParaRPr lang="zh-CN" altLang="en-US" sz="1800" dirty="0" smtClean="0">
              <a:solidFill>
                <a:srgbClr val="0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en-US" altLang="zh-CN" b="1" dirty="0" err="1" smtClean="0">
                <a:solidFill>
                  <a:srgbClr val="000000"/>
                </a:solidFill>
                <a:latin typeface="楷体" pitchFamily="49" charset="-122"/>
                <a:ea typeface="楷体" pitchFamily="49" charset="-122"/>
              </a:rPr>
              <a:t>TrustZone</a:t>
            </a:r>
            <a:r>
              <a:rPr lang="zh-CN" altLang="en-US" b="1" dirty="0" smtClean="0">
                <a:solidFill>
                  <a:srgbClr val="000000"/>
                </a:solidFill>
                <a:latin typeface="楷体" pitchFamily="49" charset="-122"/>
                <a:ea typeface="楷体" pitchFamily="49" charset="-122"/>
              </a:rPr>
              <a:t>漏洞</a:t>
            </a:r>
            <a:r>
              <a:rPr lang="zh-CN" altLang="en-US" b="1" dirty="0">
                <a:solidFill>
                  <a:srgbClr val="000000"/>
                </a:solidFill>
                <a:latin typeface="楷体" pitchFamily="49" charset="-122"/>
                <a:ea typeface="楷体" pitchFamily="49" charset="-122"/>
              </a:rPr>
              <a:t>利用</a:t>
            </a:r>
          </a:p>
          <a:p>
            <a:pPr indent="360045"/>
            <a:r>
              <a:rPr lang="zh-CN" altLang="en-US" sz="1400" dirty="0">
                <a:solidFill>
                  <a:srgbClr val="000000"/>
                </a:solidFill>
                <a:latin typeface="楷体" pitchFamily="49" charset="-122"/>
                <a:ea typeface="楷体" pitchFamily="49" charset="-122"/>
              </a:rPr>
              <a:t>评价漏洞利用难度和漏洞造成的破坏程度，实现漏洞利用。</a:t>
            </a:r>
          </a:p>
        </p:txBody>
      </p:sp>
      <p:sp>
        <p:nvSpPr>
          <p:cNvPr id="2" name="矩形 1"/>
          <p:cNvSpPr/>
          <p:nvPr/>
        </p:nvSpPr>
        <p:spPr>
          <a:xfrm>
            <a:off x="107504" y="1372771"/>
            <a:ext cx="2537874" cy="400110"/>
          </a:xfrm>
          <a:prstGeom prst="rect">
            <a:avLst/>
          </a:prstGeom>
        </p:spPr>
        <p:txBody>
          <a:bodyPr wrap="none">
            <a:spAutoFit/>
          </a:bodyPr>
          <a:lstStyle/>
          <a:p>
            <a:pPr marL="285750" indent="-285750">
              <a:buFont typeface="Wingdings" panose="05000000000000000000" pitchFamily="2" charset="2"/>
              <a:buChar char="Ø"/>
            </a:pPr>
            <a:r>
              <a:rPr lang="zh-CN" altLang="zh-CN" sz="2000" b="1" dirty="0">
                <a:solidFill>
                  <a:srgbClr val="C00000"/>
                </a:solidFill>
                <a:latin typeface="宋体" panose="02010600030101010101" pitchFamily="2" charset="-122"/>
                <a:ea typeface="宋体" panose="02010600030101010101" pitchFamily="2" charset="-122"/>
              </a:rPr>
              <a:t>综合研究</a:t>
            </a:r>
            <a:r>
              <a:rPr lang="zh-CN" altLang="en-US" sz="2000" b="1" dirty="0">
                <a:solidFill>
                  <a:srgbClr val="C00000"/>
                </a:solidFill>
                <a:latin typeface="宋体" panose="02010600030101010101" pitchFamily="2" charset="-122"/>
                <a:ea typeface="宋体" panose="02010600030101010101" pitchFamily="2" charset="-122"/>
              </a:rPr>
              <a:t>技术路线</a:t>
            </a:r>
            <a:endParaRPr lang="en-US" altLang="zh-CN" sz="2000" b="1" dirty="0">
              <a:solidFill>
                <a:srgbClr val="C00000"/>
              </a:solidFill>
              <a:latin typeface="宋体" panose="02010600030101010101" pitchFamily="2" charset="-122"/>
              <a:ea typeface="宋体" panose="02010600030101010101" pitchFamily="2" charset="-122"/>
            </a:endParaRPr>
          </a:p>
        </p:txBody>
      </p:sp>
      <p:pic>
        <p:nvPicPr>
          <p:cNvPr id="95251" name="Picture 19"/>
          <p:cNvPicPr>
            <a:picLocks noChangeAspect="1" noChangeArrowheads="1"/>
          </p:cNvPicPr>
          <p:nvPr/>
        </p:nvPicPr>
        <p:blipFill>
          <a:blip r:embed="rId2" cstate="print"/>
          <a:srcRect/>
          <a:stretch>
            <a:fillRect/>
          </a:stretch>
        </p:blipFill>
        <p:spPr bwMode="auto">
          <a:xfrm>
            <a:off x="4396740" y="1076960"/>
            <a:ext cx="3979545" cy="529209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116965" y="275590"/>
            <a:ext cx="6705600" cy="563563"/>
          </a:xfrm>
        </p:spPr>
        <p:txBody>
          <a:bodyPr/>
          <a:lstStyle/>
          <a:p>
            <a:r>
              <a:rPr lang="en-US" altLang="zh-CN" dirty="0" smtClean="0">
                <a:latin typeface="微软雅黑" panose="020B0503020204020204" pitchFamily="34" charset="-122"/>
                <a:ea typeface="微软雅黑" panose="020B0503020204020204" pitchFamily="34" charset="-122"/>
                <a:sym typeface="+mn-ea"/>
              </a:rPr>
              <a:t>4.2.1</a:t>
            </a:r>
            <a:r>
              <a:rPr lang="zh-CN" altLang="en-US" dirty="0" smtClean="0">
                <a:latin typeface="微软雅黑" panose="020B0503020204020204" pitchFamily="34" charset="-122"/>
                <a:ea typeface="微软雅黑" panose="020B0503020204020204" pitchFamily="34" charset="-122"/>
              </a:rPr>
              <a:t>技术</a:t>
            </a:r>
            <a:r>
              <a:rPr lang="zh-CN" altLang="en-US" dirty="0">
                <a:latin typeface="微软雅黑" panose="020B0503020204020204" pitchFamily="34" charset="-122"/>
                <a:ea typeface="微软雅黑" panose="020B0503020204020204" pitchFamily="34" charset="-122"/>
              </a:rPr>
              <a:t>路线</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a:off x="362898" y="1103278"/>
            <a:ext cx="396044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smtClean="0">
                <a:solidFill>
                  <a:srgbClr val="C00000"/>
                </a:solidFill>
              </a:rPr>
              <a:t>静态分析过程</a:t>
            </a:r>
            <a:endParaRPr lang="zh-CN" altLang="en-US" sz="2000" b="1" dirty="0">
              <a:solidFill>
                <a:srgbClr val="C00000"/>
              </a:solidFill>
            </a:endParaRPr>
          </a:p>
        </p:txBody>
      </p:sp>
      <p:pic>
        <p:nvPicPr>
          <p:cNvPr id="97296" name="Picture 16"/>
          <p:cNvPicPr>
            <a:picLocks noChangeAspect="1" noChangeArrowheads="1"/>
          </p:cNvPicPr>
          <p:nvPr/>
        </p:nvPicPr>
        <p:blipFill>
          <a:blip r:embed="rId2" cstate="print"/>
          <a:srcRect/>
          <a:stretch>
            <a:fillRect/>
          </a:stretch>
        </p:blipFill>
        <p:spPr bwMode="auto">
          <a:xfrm>
            <a:off x="727075" y="1649095"/>
            <a:ext cx="6786245" cy="492633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126490" y="302260"/>
            <a:ext cx="6705600" cy="563563"/>
          </a:xfrm>
        </p:spPr>
        <p:txBody>
          <a:bodyPr/>
          <a:lstStyle/>
          <a:p>
            <a:r>
              <a:rPr lang="en-US" altLang="zh-CN" dirty="0" smtClean="0">
                <a:latin typeface="微软雅黑" panose="020B0503020204020204" pitchFamily="34" charset="-122"/>
                <a:ea typeface="微软雅黑" panose="020B0503020204020204" pitchFamily="34" charset="-122"/>
                <a:sym typeface="+mn-ea"/>
              </a:rPr>
              <a:t>4.2.1</a:t>
            </a:r>
            <a:r>
              <a:rPr lang="zh-CN" altLang="en-US" dirty="0" smtClean="0">
                <a:latin typeface="微软雅黑" panose="020B0503020204020204" pitchFamily="34" charset="-122"/>
                <a:ea typeface="微软雅黑" panose="020B0503020204020204" pitchFamily="34" charset="-122"/>
              </a:rPr>
              <a:t>技术</a:t>
            </a:r>
            <a:r>
              <a:rPr lang="zh-CN" altLang="en-US" dirty="0">
                <a:latin typeface="微软雅黑" panose="020B0503020204020204" pitchFamily="34" charset="-122"/>
                <a:ea typeface="微软雅黑" panose="020B0503020204020204" pitchFamily="34" charset="-122"/>
              </a:rPr>
              <a:t>路线</a:t>
            </a:r>
          </a:p>
        </p:txBody>
      </p:sp>
      <p:sp>
        <p:nvSpPr>
          <p:cNvPr id="2" name="矩形 1"/>
          <p:cNvSpPr/>
          <p:nvPr/>
        </p:nvSpPr>
        <p:spPr>
          <a:xfrm>
            <a:off x="857224" y="1928802"/>
            <a:ext cx="7243168"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indent="360045"/>
            <a:r>
              <a:rPr lang="zh-CN" altLang="en-US" dirty="0" smtClean="0">
                <a:latin typeface="楷体" pitchFamily="49" charset="-122"/>
                <a:ea typeface="楷体" pitchFamily="49" charset="-122"/>
                <a:cs typeface="Times New Roman" panose="02020603050405020304" pitchFamily="18" charset="0"/>
              </a:rPr>
              <a:t>通过借鉴传统意义上的模糊测试思想，在</a:t>
            </a:r>
            <a:r>
              <a:rPr lang="en-US" altLang="zh-CN" dirty="0" smtClean="0">
                <a:latin typeface="楷体" pitchFamily="49" charset="-122"/>
                <a:ea typeface="楷体" pitchFamily="49" charset="-122"/>
                <a:cs typeface="Times New Roman" panose="02020603050405020304" pitchFamily="18" charset="0"/>
              </a:rPr>
              <a:t>Normal World</a:t>
            </a:r>
            <a:r>
              <a:rPr lang="zh-CN" altLang="en-US" dirty="0" smtClean="0">
                <a:latin typeface="楷体" pitchFamily="49" charset="-122"/>
                <a:ea typeface="楷体" pitchFamily="49" charset="-122"/>
                <a:cs typeface="Times New Roman" panose="02020603050405020304" pitchFamily="18" charset="0"/>
              </a:rPr>
              <a:t>中通过构造</a:t>
            </a:r>
            <a:r>
              <a:rPr lang="zh-CN" altLang="en-US" dirty="0" smtClean="0">
                <a:solidFill>
                  <a:srgbClr val="FF0000"/>
                </a:solidFill>
                <a:latin typeface="楷体" pitchFamily="49" charset="-122"/>
                <a:ea typeface="楷体" pitchFamily="49" charset="-122"/>
                <a:cs typeface="Times New Roman" panose="02020603050405020304" pitchFamily="18" charset="0"/>
              </a:rPr>
              <a:t>畸形</a:t>
            </a:r>
            <a:r>
              <a:rPr lang="en-US" altLang="zh-CN" dirty="0" smtClean="0">
                <a:solidFill>
                  <a:srgbClr val="FF0000"/>
                </a:solidFill>
                <a:latin typeface="楷体" pitchFamily="49" charset="-122"/>
                <a:ea typeface="楷体" pitchFamily="49" charset="-122"/>
                <a:cs typeface="Times New Roman" panose="02020603050405020304" pitchFamily="18" charset="0"/>
              </a:rPr>
              <a:t>SMC</a:t>
            </a:r>
            <a:r>
              <a:rPr lang="zh-CN" altLang="en-US" dirty="0" smtClean="0">
                <a:solidFill>
                  <a:srgbClr val="FF0000"/>
                </a:solidFill>
                <a:latin typeface="楷体" pitchFamily="49" charset="-122"/>
                <a:ea typeface="楷体" pitchFamily="49" charset="-122"/>
                <a:cs typeface="Times New Roman" panose="02020603050405020304" pitchFamily="18" charset="0"/>
              </a:rPr>
              <a:t>指令</a:t>
            </a:r>
            <a:r>
              <a:rPr lang="zh-CN" altLang="en-US" dirty="0" smtClean="0">
                <a:latin typeface="楷体" pitchFamily="49" charset="-122"/>
                <a:ea typeface="楷体" pitchFamily="49" charset="-122"/>
                <a:cs typeface="Times New Roman" panose="02020603050405020304" pitchFamily="18" charset="0"/>
              </a:rPr>
              <a:t>，发送给</a:t>
            </a:r>
            <a:r>
              <a:rPr lang="en-US" altLang="zh-CN" dirty="0" smtClean="0">
                <a:latin typeface="楷体" pitchFamily="49" charset="-122"/>
                <a:ea typeface="楷体" pitchFamily="49" charset="-122"/>
                <a:cs typeface="Times New Roman" panose="02020603050405020304" pitchFamily="18" charset="0"/>
              </a:rPr>
              <a:t>Monitor</a:t>
            </a:r>
            <a:r>
              <a:rPr lang="zh-CN" altLang="en-US" dirty="0" smtClean="0">
                <a:latin typeface="楷体" pitchFamily="49" charset="-122"/>
                <a:ea typeface="楷体" pitchFamily="49" charset="-122"/>
                <a:cs typeface="Times New Roman" panose="02020603050405020304" pitchFamily="18" charset="0"/>
              </a:rPr>
              <a:t>进行解析，寻找</a:t>
            </a:r>
            <a:r>
              <a:rPr lang="en-US" altLang="zh-CN" dirty="0" err="1" smtClean="0">
                <a:latin typeface="楷体" pitchFamily="49" charset="-122"/>
                <a:ea typeface="楷体" pitchFamily="49" charset="-122"/>
                <a:cs typeface="Times New Roman" panose="02020603050405020304" pitchFamily="18" charset="0"/>
              </a:rPr>
              <a:t>TrustZone</a:t>
            </a:r>
            <a:r>
              <a:rPr lang="zh-CN" altLang="en-US" dirty="0" smtClean="0">
                <a:latin typeface="楷体" pitchFamily="49" charset="-122"/>
                <a:ea typeface="楷体" pitchFamily="49" charset="-122"/>
                <a:cs typeface="Times New Roman" panose="02020603050405020304" pitchFamily="18" charset="0"/>
              </a:rPr>
              <a:t>实现中的漏洞</a:t>
            </a:r>
            <a:endParaRPr lang="en-US" altLang="zh-CN" dirty="0" smtClean="0">
              <a:latin typeface="楷体" pitchFamily="49" charset="-122"/>
              <a:ea typeface="楷体" pitchFamily="49" charset="-122"/>
              <a:cs typeface="Times New Roman" panose="02020603050405020304" pitchFamily="18" charset="0"/>
            </a:endParaRPr>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2" name="Rectangle 3"/>
          <p:cNvSpPr>
            <a:spLocks noChangeArrowheads="1"/>
          </p:cNvSpPr>
          <p:nvPr/>
        </p:nvSpPr>
        <p:spPr bwMode="gray">
          <a:xfrm rot="3419336">
            <a:off x="5981758" y="2807301"/>
            <a:ext cx="847619" cy="840397"/>
          </a:xfrm>
          <a:prstGeom prst="rect">
            <a:avLst/>
          </a:prstGeom>
          <a:gradFill rotWithShape="1">
            <a:gsLst>
              <a:gs pos="0">
                <a:srgbClr val="99CC00"/>
              </a:gs>
              <a:gs pos="100000">
                <a:srgbClr val="99CC00">
                  <a:gamma/>
                  <a:shade val="46275"/>
                  <a:invGamma/>
                </a:srgb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83" name="Text Box 4"/>
          <p:cNvSpPr txBox="1">
            <a:spLocks noChangeArrowheads="1"/>
          </p:cNvSpPr>
          <p:nvPr/>
        </p:nvSpPr>
        <p:spPr bwMode="auto">
          <a:xfrm>
            <a:off x="6103344" y="3986247"/>
            <a:ext cx="1550424"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lvl="0" eaLnBrk="0" fontAlgn="auto" hangingPunct="0">
              <a:spcBef>
                <a:spcPts val="0"/>
              </a:spcBef>
              <a:spcAft>
                <a:spcPts val="0"/>
              </a:spcAft>
              <a:defRPr sz="140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marL="285750" indent="-285750">
              <a:buFont typeface="Wingdings" panose="05000000000000000000" pitchFamily="2" charset="2"/>
              <a:buChar char="ü"/>
            </a:pPr>
            <a:r>
              <a:rPr lang="zh-CN" altLang="en-US" dirty="0"/>
              <a:t>潜在风险</a:t>
            </a:r>
            <a:endParaRPr lang="en-US" altLang="zh-CN" dirty="0"/>
          </a:p>
          <a:p>
            <a:pPr marL="285750" indent="-285750">
              <a:buFont typeface="Wingdings" panose="05000000000000000000" pitchFamily="2" charset="2"/>
              <a:buChar char="ü"/>
            </a:pPr>
            <a:r>
              <a:rPr lang="zh-CN" altLang="en-US" dirty="0"/>
              <a:t>可能利用方式</a:t>
            </a:r>
            <a:endParaRPr lang="en-US" altLang="zh-CN" dirty="0"/>
          </a:p>
          <a:p>
            <a:pPr marL="285750" indent="-285750">
              <a:buFont typeface="Wingdings" panose="05000000000000000000" pitchFamily="2" charset="2"/>
              <a:buChar char="ü"/>
            </a:pPr>
            <a:r>
              <a:rPr lang="zh-CN" altLang="en-US" dirty="0"/>
              <a:t>影响范围</a:t>
            </a:r>
            <a:endParaRPr lang="en-US" altLang="zh-CN" dirty="0"/>
          </a:p>
        </p:txBody>
      </p:sp>
      <p:sp>
        <p:nvSpPr>
          <p:cNvPr id="84" name="Rectangle 5"/>
          <p:cNvSpPr>
            <a:spLocks noChangeArrowheads="1"/>
          </p:cNvSpPr>
          <p:nvPr/>
        </p:nvSpPr>
        <p:spPr bwMode="gray">
          <a:xfrm rot="3419336">
            <a:off x="1000169" y="3678354"/>
            <a:ext cx="779091" cy="815041"/>
          </a:xfrm>
          <a:prstGeom prst="rect">
            <a:avLst/>
          </a:prstGeom>
          <a:gradFill rotWithShape="1">
            <a:gsLst>
              <a:gs pos="0">
                <a:srgbClr val="BBE0E3"/>
              </a:gs>
              <a:gs pos="100000">
                <a:srgbClr val="BBE0E3">
                  <a:gamma/>
                  <a:shade val="46275"/>
                  <a:invGamma/>
                </a:srgb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85" name="Text Box 6"/>
          <p:cNvSpPr txBox="1">
            <a:spLocks noChangeArrowheads="1"/>
          </p:cNvSpPr>
          <p:nvPr/>
        </p:nvSpPr>
        <p:spPr bwMode="gray">
          <a:xfrm>
            <a:off x="931858" y="3916597"/>
            <a:ext cx="101181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160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信息搜集</a:t>
            </a:r>
            <a:endParaRPr kumimoji="0" lang="en-US" altLang="zh-CN" sz="1600"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86" name="Rectangle 7"/>
          <p:cNvSpPr>
            <a:spLocks noChangeArrowheads="1"/>
          </p:cNvSpPr>
          <p:nvPr/>
        </p:nvSpPr>
        <p:spPr bwMode="gray">
          <a:xfrm rot="3419336">
            <a:off x="2617869" y="5052360"/>
            <a:ext cx="771674" cy="793486"/>
          </a:xfrm>
          <a:prstGeom prst="rect">
            <a:avLst/>
          </a:prstGeom>
          <a:gradFill rotWithShape="1">
            <a:gsLst>
              <a:gs pos="0">
                <a:srgbClr val="333399"/>
              </a:gs>
              <a:gs pos="100000">
                <a:srgbClr val="333399">
                  <a:gamma/>
                  <a:shade val="46275"/>
                  <a:invGamma/>
                </a:srgb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87" name="Text Box 8"/>
          <p:cNvSpPr txBox="1">
            <a:spLocks noChangeArrowheads="1"/>
          </p:cNvSpPr>
          <p:nvPr/>
        </p:nvSpPr>
        <p:spPr bwMode="gray">
          <a:xfrm>
            <a:off x="2522446" y="5257439"/>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marL="0" marR="0" lvl="0" indent="0" algn="ctr" defTabSz="914400" eaLnBrk="0" fontAlgn="auto" latinLnBrk="0" hangingPunct="0">
              <a:lnSpc>
                <a:spcPct val="100000"/>
              </a:lnSpc>
              <a:spcBef>
                <a:spcPts val="0"/>
              </a:spcBef>
              <a:spcAft>
                <a:spcPts val="0"/>
              </a:spcAft>
              <a:buClrTx/>
              <a:buSzTx/>
              <a:buFontTx/>
              <a:buNone/>
              <a:defRPr kumimoji="0" sz="1600" b="1" i="0" u="none" strike="noStrike" kern="0" cap="none" spc="0" normalizeH="0" baseline="0">
                <a:ln>
                  <a:noFill/>
                </a:ln>
                <a:solidFill>
                  <a:srgbClr val="000000"/>
                </a:solidFill>
                <a:effectLst/>
                <a:uLnTx/>
                <a:uFillTx/>
                <a:latin typeface="微软雅黑" panose="020B0503020204020204" pitchFamily="34" charset="-122"/>
                <a:ea typeface="微软雅黑" panose="020B0503020204020204" pitchFamily="34"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b="0" dirty="0">
                <a:solidFill>
                  <a:schemeClr val="bg1"/>
                </a:solidFill>
              </a:rPr>
              <a:t>模糊测试</a:t>
            </a:r>
            <a:endParaRPr lang="en-US" altLang="zh-CN" b="0" dirty="0">
              <a:solidFill>
                <a:schemeClr val="bg1"/>
              </a:solidFill>
            </a:endParaRPr>
          </a:p>
        </p:txBody>
      </p:sp>
      <p:sp>
        <p:nvSpPr>
          <p:cNvPr id="88" name="Rectangle 9"/>
          <p:cNvSpPr>
            <a:spLocks noChangeArrowheads="1"/>
          </p:cNvSpPr>
          <p:nvPr/>
        </p:nvSpPr>
        <p:spPr bwMode="gray">
          <a:xfrm rot="3419336">
            <a:off x="4268486" y="3921072"/>
            <a:ext cx="768401" cy="833787"/>
          </a:xfrm>
          <a:prstGeom prst="rect">
            <a:avLst/>
          </a:prstGeom>
          <a:gradFill rotWithShape="1">
            <a:gsLst>
              <a:gs pos="0">
                <a:srgbClr val="009999"/>
              </a:gs>
              <a:gs pos="100000">
                <a:srgbClr val="009999">
                  <a:gamma/>
                  <a:shade val="46275"/>
                  <a:invGamma/>
                </a:srgb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89" name="Text Box 10"/>
          <p:cNvSpPr txBox="1">
            <a:spLocks noChangeArrowheads="1"/>
          </p:cNvSpPr>
          <p:nvPr/>
        </p:nvSpPr>
        <p:spPr bwMode="gray">
          <a:xfrm>
            <a:off x="4153517" y="4121785"/>
            <a:ext cx="100540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marL="0" marR="0" lvl="0" indent="0" algn="ctr" defTabSz="914400" eaLnBrk="0" fontAlgn="auto" latinLnBrk="0" hangingPunct="0">
              <a:lnSpc>
                <a:spcPct val="100000"/>
              </a:lnSpc>
              <a:spcBef>
                <a:spcPts val="0"/>
              </a:spcBef>
              <a:spcAft>
                <a:spcPts val="0"/>
              </a:spcAft>
              <a:buClrTx/>
              <a:buSzTx/>
              <a:buFontTx/>
              <a:buNone/>
              <a:defRPr kumimoji="0" sz="1600" b="1" i="0" u="none" strike="noStrike" kern="0" cap="none" spc="0" normalizeH="0" baseline="0">
                <a:ln>
                  <a:noFill/>
                </a:ln>
                <a:solidFill>
                  <a:srgbClr val="000000"/>
                </a:solidFill>
                <a:effectLst/>
                <a:uLnTx/>
                <a:uFillTx/>
                <a:latin typeface="微软雅黑" panose="020B0503020204020204" pitchFamily="34" charset="-122"/>
                <a:ea typeface="微软雅黑" panose="020B0503020204020204" pitchFamily="34"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b="0" dirty="0">
                <a:solidFill>
                  <a:schemeClr val="bg1"/>
                </a:solidFill>
              </a:rPr>
              <a:t>漏洞扫描</a:t>
            </a:r>
            <a:endParaRPr lang="en-US" altLang="zh-CN" b="0" dirty="0">
              <a:solidFill>
                <a:schemeClr val="bg1"/>
              </a:solidFill>
            </a:endParaRPr>
          </a:p>
          <a:p>
            <a:r>
              <a:rPr lang="zh-CN" altLang="en-US" b="0" dirty="0">
                <a:solidFill>
                  <a:schemeClr val="bg1"/>
                </a:solidFill>
              </a:rPr>
              <a:t>分析</a:t>
            </a:r>
            <a:endParaRPr lang="en-US" altLang="zh-CN" b="0" dirty="0">
              <a:solidFill>
                <a:schemeClr val="bg1"/>
              </a:solidFill>
            </a:endParaRPr>
          </a:p>
        </p:txBody>
      </p:sp>
      <p:sp>
        <p:nvSpPr>
          <p:cNvPr id="90" name="Text Box 11"/>
          <p:cNvSpPr txBox="1">
            <a:spLocks noChangeArrowheads="1"/>
          </p:cNvSpPr>
          <p:nvPr/>
        </p:nvSpPr>
        <p:spPr bwMode="gray">
          <a:xfrm>
            <a:off x="5904113" y="3122384"/>
            <a:ext cx="100540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marL="0" marR="0" lvl="0" indent="0" algn="ctr" defTabSz="914400" eaLnBrk="0" fontAlgn="auto" latinLnBrk="0" hangingPunct="0">
              <a:lnSpc>
                <a:spcPct val="100000"/>
              </a:lnSpc>
              <a:spcBef>
                <a:spcPts val="0"/>
              </a:spcBef>
              <a:spcAft>
                <a:spcPts val="0"/>
              </a:spcAft>
              <a:buClrTx/>
              <a:buSzTx/>
              <a:buFontTx/>
              <a:buNone/>
              <a:defRPr kumimoji="0" sz="1600" b="1" i="0" u="none" strike="noStrike" kern="0" cap="none" spc="0" normalizeH="0" baseline="0">
                <a:ln>
                  <a:noFill/>
                </a:ln>
                <a:solidFill>
                  <a:schemeClr val="bg1"/>
                </a:solidFill>
                <a:effectLst/>
                <a:uLnTx/>
                <a:uFillTx/>
                <a:latin typeface="微软雅黑" panose="020B0503020204020204" pitchFamily="34" charset="-122"/>
                <a:ea typeface="微软雅黑" panose="020B0503020204020204" pitchFamily="34"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b="0" dirty="0"/>
              <a:t>测试报告</a:t>
            </a:r>
            <a:endParaRPr lang="en-US" altLang="zh-CN" b="0" dirty="0"/>
          </a:p>
        </p:txBody>
      </p:sp>
      <p:sp>
        <p:nvSpPr>
          <p:cNvPr id="91" name="Line 12"/>
          <p:cNvSpPr>
            <a:spLocks noChangeShapeType="1"/>
          </p:cNvSpPr>
          <p:nvPr/>
        </p:nvSpPr>
        <p:spPr bwMode="auto">
          <a:xfrm>
            <a:off x="1943672" y="4531140"/>
            <a:ext cx="517134" cy="571309"/>
          </a:xfrm>
          <a:prstGeom prst="line">
            <a:avLst/>
          </a:prstGeom>
          <a:noFill/>
          <a:ln w="57150" cap="rnd">
            <a:solidFill>
              <a:srgbClr val="808080"/>
            </a:solidFill>
            <a:prstDash val="sysDot"/>
            <a:round/>
          </a:ln>
          <a:extLst>
            <a:ext uri="{909E8E84-426E-40DD-AFC4-6F175D3DCCD1}">
              <a14:hiddenFill xmlns:a14="http://schemas.microsoft.com/office/drawing/2010/main" xmlns="">
                <a:noFill/>
              </a14:hiddenFill>
            </a:ext>
          </a:extLst>
        </p:spPr>
        <p:txBody>
          <a:bodyPr wrap="none" anchor="ctr"/>
          <a:lstStyle/>
          <a:p>
            <a:endParaRPr lang="zh-CN" altLang="en-US" smtClean="0">
              <a:solidFill>
                <a:srgbClr val="000000"/>
              </a:solidFill>
              <a:ea typeface="宋体" panose="02010600030101010101" pitchFamily="2" charset="-122"/>
            </a:endParaRPr>
          </a:p>
        </p:txBody>
      </p:sp>
      <p:sp>
        <p:nvSpPr>
          <p:cNvPr id="92" name="Line 13"/>
          <p:cNvSpPr>
            <a:spLocks noChangeShapeType="1"/>
          </p:cNvSpPr>
          <p:nvPr/>
        </p:nvSpPr>
        <p:spPr bwMode="auto">
          <a:xfrm flipV="1">
            <a:off x="3518055" y="4633417"/>
            <a:ext cx="715202" cy="408687"/>
          </a:xfrm>
          <a:prstGeom prst="line">
            <a:avLst/>
          </a:prstGeom>
          <a:noFill/>
          <a:ln w="57150" cap="rnd">
            <a:solidFill>
              <a:srgbClr val="808080"/>
            </a:solidFill>
            <a:prstDash val="sysDot"/>
            <a:round/>
          </a:ln>
          <a:extLst>
            <a:ext uri="{909E8E84-426E-40DD-AFC4-6F175D3DCCD1}">
              <a14:hiddenFill xmlns:a14="http://schemas.microsoft.com/office/drawing/2010/main" xmlns="">
                <a:noFill/>
              </a14:hiddenFill>
            </a:ext>
          </a:extLst>
        </p:spPr>
        <p:txBody>
          <a:bodyPr wrap="none" anchor="ctr"/>
          <a:lstStyle/>
          <a:p>
            <a:endParaRPr lang="zh-CN" altLang="en-US" smtClean="0">
              <a:solidFill>
                <a:srgbClr val="000000"/>
              </a:solidFill>
              <a:ea typeface="宋体" panose="02010600030101010101" pitchFamily="2" charset="-122"/>
            </a:endParaRPr>
          </a:p>
        </p:txBody>
      </p:sp>
      <p:sp>
        <p:nvSpPr>
          <p:cNvPr id="93" name="Line 14"/>
          <p:cNvSpPr>
            <a:spLocks noChangeShapeType="1"/>
          </p:cNvSpPr>
          <p:nvPr/>
        </p:nvSpPr>
        <p:spPr bwMode="auto">
          <a:xfrm flipV="1">
            <a:off x="5246247" y="3610416"/>
            <a:ext cx="763511" cy="423576"/>
          </a:xfrm>
          <a:prstGeom prst="line">
            <a:avLst/>
          </a:prstGeom>
          <a:noFill/>
          <a:ln w="57150" cap="rnd">
            <a:solidFill>
              <a:srgbClr val="808080"/>
            </a:solidFill>
            <a:prstDash val="sysDot"/>
            <a:round/>
          </a:ln>
          <a:extLst>
            <a:ext uri="{909E8E84-426E-40DD-AFC4-6F175D3DCCD1}">
              <a14:hiddenFill xmlns:a14="http://schemas.microsoft.com/office/drawing/2010/main" xmlns="">
                <a:noFill/>
              </a14:hiddenFill>
            </a:ext>
          </a:extLst>
        </p:spPr>
        <p:txBody>
          <a:bodyPr wrap="none" anchor="ctr"/>
          <a:lstStyle/>
          <a:p>
            <a:endParaRPr lang="zh-CN" altLang="en-US" smtClean="0">
              <a:solidFill>
                <a:srgbClr val="000000"/>
              </a:solidFill>
              <a:ea typeface="宋体" panose="02010600030101010101" pitchFamily="2" charset="-122"/>
            </a:endParaRPr>
          </a:p>
        </p:txBody>
      </p:sp>
      <p:sp>
        <p:nvSpPr>
          <p:cNvPr id="95" name="Text Box 16"/>
          <p:cNvSpPr txBox="1">
            <a:spLocks noChangeArrowheads="1"/>
          </p:cNvSpPr>
          <p:nvPr/>
        </p:nvSpPr>
        <p:spPr bwMode="auto">
          <a:xfrm>
            <a:off x="2087689" y="6066966"/>
            <a:ext cx="190949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0" indent="-285750" fontAlgn="auto">
              <a:spcBef>
                <a:spcPts val="0"/>
              </a:spcBef>
              <a:spcAft>
                <a:spcPts val="0"/>
              </a:spcAft>
              <a:buFont typeface="Wingdings" panose="05000000000000000000" pitchFamily="2" charset="2"/>
              <a:buChar char="ü"/>
            </a:pPr>
            <a:r>
              <a:rPr lang="zh-CN" altLang="zh-CN" sz="1400" dirty="0"/>
              <a:t>自动化的缺陷</a:t>
            </a:r>
            <a:r>
              <a:rPr lang="zh-CN" altLang="zh-CN" sz="1400" dirty="0" smtClean="0"/>
              <a:t>注入</a:t>
            </a:r>
            <a:endParaRPr lang="en-US" altLang="zh-CN" sz="1400" dirty="0" smtClean="0"/>
          </a:p>
          <a:p>
            <a:pPr marL="285750" lvl="0" indent="-285750" fontAlgn="auto">
              <a:spcBef>
                <a:spcPts val="0"/>
              </a:spcBef>
              <a:spcAft>
                <a:spcPts val="0"/>
              </a:spcAft>
              <a:buFont typeface="Wingdings" panose="05000000000000000000" pitchFamily="2" charset="2"/>
              <a:buChar char="ü"/>
            </a:pPr>
            <a:r>
              <a:rPr lang="zh-CN" altLang="zh-CN" sz="1400" dirty="0" smtClean="0"/>
              <a:t>畸形</a:t>
            </a:r>
            <a:r>
              <a:rPr lang="en-US" altLang="zh-CN" sz="1400" dirty="0" smtClean="0"/>
              <a:t>SMC</a:t>
            </a:r>
            <a:r>
              <a:rPr lang="zh-CN" altLang="en-US" sz="1400" dirty="0" smtClean="0"/>
              <a:t>指令</a:t>
            </a:r>
            <a:endParaRPr lang="en-US" altLang="zh-CN" sz="1400" dirty="0" smtClean="0"/>
          </a:p>
          <a:p>
            <a:pPr marL="285750" indent="-285750" fontAlgn="auto">
              <a:spcBef>
                <a:spcPts val="0"/>
              </a:spcBef>
              <a:spcAft>
                <a:spcPts val="0"/>
              </a:spcAft>
              <a:buFont typeface="Wingdings" panose="05000000000000000000" pitchFamily="2" charset="2"/>
              <a:buChar char="ü"/>
            </a:pPr>
            <a:r>
              <a:rPr lang="zh-CN" altLang="en-US" sz="1400" dirty="0" smtClean="0"/>
              <a:t>获取非法数据</a:t>
            </a:r>
            <a:endParaRPr lang="en-US" altLang="zh-CN" sz="1400" dirty="0" smtClean="0"/>
          </a:p>
        </p:txBody>
      </p:sp>
      <p:sp>
        <p:nvSpPr>
          <p:cNvPr id="96" name="Text Box 17"/>
          <p:cNvSpPr txBox="1">
            <a:spLocks noChangeArrowheads="1"/>
          </p:cNvSpPr>
          <p:nvPr/>
        </p:nvSpPr>
        <p:spPr bwMode="auto">
          <a:xfrm>
            <a:off x="4215330" y="4922151"/>
            <a:ext cx="182934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0" indent="-285750" fontAlgn="auto">
              <a:spcBef>
                <a:spcPts val="0"/>
              </a:spcBef>
              <a:spcAft>
                <a:spcPts val="0"/>
              </a:spcAft>
              <a:buFont typeface="Wingdings" panose="05000000000000000000" pitchFamily="2" charset="2"/>
              <a:buChar char="ü"/>
            </a:pPr>
            <a:r>
              <a:rPr kumimoji="0" lang="zh-CN" altLang="en-US" sz="1400" b="0" i="0" u="none" strike="noStrike" kern="0" cap="none" spc="0" normalizeH="0" baseline="0" noProof="0" dirty="0" smtClean="0">
                <a:ln>
                  <a:noFill/>
                </a:ln>
                <a:solidFill>
                  <a:srgbClr val="5F5F5F"/>
                </a:solidFill>
                <a:effectLst/>
                <a:uLnTx/>
                <a:uFillTx/>
                <a:latin typeface="Arial" panose="020B0604020202020204" pitchFamily="34" charset="0"/>
                <a:ea typeface="宋体" panose="02010600030101010101" pitchFamily="2" charset="-122"/>
              </a:rPr>
              <a:t>分析安全世界</a:t>
            </a:r>
            <a:endParaRPr kumimoji="0" lang="en-US" altLang="zh-CN" sz="1400" b="0" i="0" u="none" strike="noStrike" kern="0" cap="none" spc="0" normalizeH="0" baseline="0" noProof="0" dirty="0" smtClean="0">
              <a:ln>
                <a:noFill/>
              </a:ln>
              <a:solidFill>
                <a:srgbClr val="5F5F5F"/>
              </a:solidFill>
              <a:effectLst/>
              <a:uLnTx/>
              <a:uFillTx/>
              <a:latin typeface="Arial" panose="020B0604020202020204" pitchFamily="34" charset="0"/>
              <a:ea typeface="宋体" panose="02010600030101010101" pitchFamily="2" charset="-122"/>
            </a:endParaRPr>
          </a:p>
          <a:p>
            <a:pPr marL="285750" lvl="0" indent="-285750" fontAlgn="auto">
              <a:spcBef>
                <a:spcPts val="0"/>
              </a:spcBef>
              <a:spcAft>
                <a:spcPts val="0"/>
              </a:spcAft>
            </a:pPr>
            <a:r>
              <a:rPr lang="en-US" altLang="zh-CN" sz="1400" kern="0" dirty="0" smtClean="0">
                <a:solidFill>
                  <a:srgbClr val="5F5F5F"/>
                </a:solidFill>
              </a:rPr>
              <a:t>       </a:t>
            </a:r>
            <a:r>
              <a:rPr kumimoji="0" lang="en-US" altLang="zh-CN" sz="1400" b="0" i="0" u="none" strike="noStrike" kern="0" cap="none" spc="0" normalizeH="0" baseline="0" noProof="0" dirty="0" smtClean="0">
                <a:ln>
                  <a:noFill/>
                </a:ln>
                <a:solidFill>
                  <a:srgbClr val="5F5F5F"/>
                </a:solidFill>
                <a:effectLst/>
                <a:uLnTx/>
                <a:uFillTx/>
                <a:latin typeface="Arial" panose="020B0604020202020204" pitchFamily="34" charset="0"/>
                <a:ea typeface="宋体" panose="02010600030101010101" pitchFamily="2" charset="-122"/>
              </a:rPr>
              <a:t>SMC</a:t>
            </a:r>
            <a:r>
              <a:rPr kumimoji="0" lang="zh-CN" altLang="en-US" sz="1400" b="0" i="0" u="none" strike="noStrike" kern="0" cap="none" spc="0" normalizeH="0" baseline="0" noProof="0" dirty="0" smtClean="0">
                <a:ln>
                  <a:noFill/>
                </a:ln>
                <a:solidFill>
                  <a:srgbClr val="5F5F5F"/>
                </a:solidFill>
                <a:effectLst/>
                <a:uLnTx/>
                <a:uFillTx/>
                <a:latin typeface="Arial" panose="020B0604020202020204" pitchFamily="34" charset="0"/>
                <a:ea typeface="宋体" panose="02010600030101010101" pitchFamily="2" charset="-122"/>
              </a:rPr>
              <a:t>返回的数据</a:t>
            </a:r>
            <a:endParaRPr kumimoji="0" lang="en-US" altLang="zh-CN" sz="1400" b="0" i="0" u="none" strike="noStrike" kern="0" cap="none" spc="0" normalizeH="0" baseline="0" noProof="0" dirty="0" smtClean="0">
              <a:ln>
                <a:noFill/>
              </a:ln>
              <a:solidFill>
                <a:srgbClr val="5F5F5F"/>
              </a:solidFill>
              <a:effectLst/>
              <a:uLnTx/>
              <a:uFillTx/>
              <a:latin typeface="Arial" panose="020B0604020202020204" pitchFamily="34" charset="0"/>
              <a:ea typeface="宋体" panose="02010600030101010101" pitchFamily="2" charset="-122"/>
            </a:endParaRPr>
          </a:p>
        </p:txBody>
      </p:sp>
      <p:sp>
        <p:nvSpPr>
          <p:cNvPr id="97" name="Text Box 18"/>
          <p:cNvSpPr txBox="1">
            <a:spLocks noChangeArrowheads="1"/>
          </p:cNvSpPr>
          <p:nvPr/>
        </p:nvSpPr>
        <p:spPr bwMode="auto">
          <a:xfrm>
            <a:off x="285720" y="4799046"/>
            <a:ext cx="208903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lvl="0" indent="-285750" fontAlgn="auto">
              <a:spcBef>
                <a:spcPts val="0"/>
              </a:spcBef>
              <a:spcAft>
                <a:spcPts val="0"/>
              </a:spcAft>
              <a:buFont typeface="Wingdings" panose="05000000000000000000" pitchFamily="2" charset="2"/>
              <a:buChar char="ü"/>
            </a:pPr>
            <a:r>
              <a:rPr lang="en-US" altLang="zh-CN" sz="1400" dirty="0" smtClean="0"/>
              <a:t>SMC</a:t>
            </a:r>
            <a:r>
              <a:rPr lang="zh-CN" altLang="en-US" sz="1400" dirty="0" smtClean="0"/>
              <a:t>指令格式</a:t>
            </a:r>
            <a:endParaRPr lang="en-US" altLang="zh-CN" sz="1400" dirty="0" smtClean="0"/>
          </a:p>
          <a:p>
            <a:pPr marL="285750" indent="-285750" fontAlgn="auto">
              <a:spcBef>
                <a:spcPts val="0"/>
              </a:spcBef>
              <a:spcAft>
                <a:spcPts val="0"/>
              </a:spcAft>
              <a:buFont typeface="Wingdings" panose="05000000000000000000" pitchFamily="2" charset="2"/>
              <a:buChar char="ü"/>
            </a:pPr>
            <a:r>
              <a:rPr lang="zh-CN" altLang="en-US" sz="1400" dirty="0" smtClean="0"/>
              <a:t>实现的服务的功能号</a:t>
            </a:r>
            <a:endParaRPr lang="en-US" altLang="zh-CN" sz="1400" dirty="0" smtClean="0"/>
          </a:p>
          <a:p>
            <a:pPr marL="285750" indent="-285750" fontAlgn="auto">
              <a:spcBef>
                <a:spcPts val="0"/>
              </a:spcBef>
              <a:spcAft>
                <a:spcPts val="0"/>
              </a:spcAft>
              <a:buFont typeface="Wingdings" panose="05000000000000000000" pitchFamily="2" charset="2"/>
              <a:buChar char="ü"/>
            </a:pPr>
            <a:r>
              <a:rPr lang="zh-CN" altLang="en-US" sz="1400" dirty="0" smtClean="0"/>
              <a:t>重点寻找与内存相关</a:t>
            </a:r>
            <a:endParaRPr lang="en-US" altLang="zh-CN" sz="1400" dirty="0" smtClean="0"/>
          </a:p>
          <a:p>
            <a:pPr marL="285750" indent="-285750" fontAlgn="auto">
              <a:spcBef>
                <a:spcPts val="0"/>
              </a:spcBef>
              <a:spcAft>
                <a:spcPts val="0"/>
              </a:spcAft>
            </a:pPr>
            <a:r>
              <a:rPr lang="en-US" altLang="zh-CN" sz="1400" dirty="0" smtClean="0"/>
              <a:t>      </a:t>
            </a:r>
            <a:r>
              <a:rPr lang="zh-CN" altLang="en-US" sz="1400" dirty="0" smtClean="0"/>
              <a:t>的服务</a:t>
            </a:r>
            <a:endParaRPr lang="en-US" altLang="zh-CN" sz="1400" dirty="0" smtClean="0"/>
          </a:p>
        </p:txBody>
      </p:sp>
      <p:sp>
        <p:nvSpPr>
          <p:cNvPr id="20" name="矩形 19"/>
          <p:cNvSpPr/>
          <p:nvPr/>
        </p:nvSpPr>
        <p:spPr>
          <a:xfrm>
            <a:off x="285557" y="1347998"/>
            <a:ext cx="3190297" cy="400110"/>
          </a:xfrm>
          <a:prstGeom prst="rect">
            <a:avLst/>
          </a:prstGeom>
        </p:spPr>
        <p:txBody>
          <a:bodyPr wrap="none">
            <a:spAutoFit/>
          </a:bodyPr>
          <a:lstStyle/>
          <a:p>
            <a:pPr marL="285750" indent="-285750">
              <a:buFont typeface="Wingdings" panose="05000000000000000000" pitchFamily="2" charset="2"/>
              <a:buChar char="Ø"/>
            </a:pPr>
            <a:r>
              <a:rPr lang="en-US" altLang="zh-CN" sz="2000" b="1" dirty="0" err="1" smtClean="0">
                <a:solidFill>
                  <a:srgbClr val="C00000"/>
                </a:solidFill>
                <a:latin typeface="宋体" panose="02010600030101010101" pitchFamily="2" charset="-122"/>
                <a:ea typeface="宋体" panose="02010600030101010101" pitchFamily="2" charset="-122"/>
              </a:rPr>
              <a:t>TrustZone</a:t>
            </a:r>
            <a:r>
              <a:rPr lang="zh-CN" altLang="en-US" sz="2000" b="1" dirty="0" smtClean="0">
                <a:solidFill>
                  <a:srgbClr val="C00000"/>
                </a:solidFill>
                <a:latin typeface="宋体" panose="02010600030101010101" pitchFamily="2" charset="-122"/>
                <a:ea typeface="宋体" panose="02010600030101010101" pitchFamily="2" charset="-122"/>
              </a:rPr>
              <a:t>模糊测试技术</a:t>
            </a:r>
            <a:endParaRPr lang="en-US" altLang="zh-CN" sz="2000" b="1" dirty="0">
              <a:solidFill>
                <a:srgbClr val="C0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219200" y="314960"/>
            <a:ext cx="6705600" cy="563563"/>
          </a:xfrm>
        </p:spPr>
        <p:txBody>
          <a:bodyPr/>
          <a:lstStyle/>
          <a:p>
            <a:r>
              <a:rPr lang="en-US" altLang="zh-CN" dirty="0" smtClean="0">
                <a:latin typeface="微软雅黑" panose="020B0503020204020204" pitchFamily="34" charset="-122"/>
                <a:ea typeface="微软雅黑" panose="020B0503020204020204" pitchFamily="34" charset="-122"/>
                <a:sym typeface="+mn-ea"/>
              </a:rPr>
              <a:t>4.2.1</a:t>
            </a:r>
            <a:r>
              <a:rPr lang="zh-CN" altLang="en-US" dirty="0" smtClean="0">
                <a:latin typeface="微软雅黑" panose="020B0503020204020204" pitchFamily="34" charset="-122"/>
                <a:ea typeface="微软雅黑" panose="020B0503020204020204" pitchFamily="34" charset="-122"/>
              </a:rPr>
              <a:t>技术</a:t>
            </a:r>
            <a:r>
              <a:rPr lang="zh-CN" altLang="en-US" dirty="0">
                <a:latin typeface="微软雅黑" panose="020B0503020204020204" pitchFamily="34" charset="-122"/>
                <a:ea typeface="微软雅黑" panose="020B0503020204020204" pitchFamily="34" charset="-122"/>
              </a:rPr>
              <a:t>路线</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矩形 9"/>
          <p:cNvSpPr/>
          <p:nvPr/>
        </p:nvSpPr>
        <p:spPr>
          <a:xfrm>
            <a:off x="0" y="2020570"/>
            <a:ext cx="4531360" cy="3970318"/>
          </a:xfrm>
          <a:prstGeom prst="rect">
            <a:avLst/>
          </a:prstGeom>
        </p:spPr>
        <p:txBody>
          <a:bodyPr wrap="square">
            <a:spAutoFit/>
          </a:bodyPr>
          <a:lstStyle/>
          <a:p>
            <a:r>
              <a:rPr lang="zh-CN" altLang="en-US" sz="2000" b="1" dirty="0" smtClean="0">
                <a:solidFill>
                  <a:srgbClr val="FF0000"/>
                </a:solidFill>
                <a:latin typeface="楷体" pitchFamily="49" charset="-122"/>
                <a:ea typeface="楷体" pitchFamily="49" charset="-122"/>
                <a:cs typeface="Times New Roman" panose="02020603050405020304" pitchFamily="18" charset="0"/>
              </a:rPr>
              <a:t>传统</a:t>
            </a:r>
            <a:r>
              <a:rPr lang="zh-CN" altLang="zh-CN" sz="2000" b="1" dirty="0" smtClean="0">
                <a:solidFill>
                  <a:srgbClr val="FF0000"/>
                </a:solidFill>
                <a:latin typeface="楷体" pitchFamily="49" charset="-122"/>
                <a:ea typeface="楷体" pitchFamily="49" charset="-122"/>
                <a:cs typeface="Times New Roman" panose="02020603050405020304" pitchFamily="18" charset="0"/>
              </a:rPr>
              <a:t>模糊</a:t>
            </a:r>
            <a:r>
              <a:rPr lang="zh-CN" altLang="zh-CN" sz="2000" b="1" dirty="0">
                <a:solidFill>
                  <a:srgbClr val="FF0000"/>
                </a:solidFill>
                <a:latin typeface="楷体" pitchFamily="49" charset="-122"/>
                <a:ea typeface="楷体" pitchFamily="49" charset="-122"/>
                <a:cs typeface="Times New Roman" panose="02020603050405020304" pitchFamily="18" charset="0"/>
              </a:rPr>
              <a:t>测试</a:t>
            </a:r>
            <a:r>
              <a:rPr lang="zh-CN" altLang="zh-CN" sz="2000" dirty="0">
                <a:solidFill>
                  <a:srgbClr val="000000"/>
                </a:solidFill>
                <a:latin typeface="楷体" pitchFamily="49" charset="-122"/>
                <a:ea typeface="楷体" pitchFamily="49" charset="-122"/>
                <a:cs typeface="Times New Roman" panose="02020603050405020304" pitchFamily="18" charset="0"/>
              </a:rPr>
              <a:t>采用自动化的缺陷注入技术，旨在定位软件中可能存在的</a:t>
            </a:r>
            <a:r>
              <a:rPr lang="zh-CN" altLang="zh-CN" sz="2000" dirty="0" smtClean="0">
                <a:solidFill>
                  <a:srgbClr val="000000"/>
                </a:solidFill>
                <a:latin typeface="楷体" pitchFamily="49" charset="-122"/>
                <a:ea typeface="楷体" pitchFamily="49" charset="-122"/>
                <a:cs typeface="Times New Roman" panose="02020603050405020304" pitchFamily="18" charset="0"/>
              </a:rPr>
              <a:t>错误</a:t>
            </a:r>
            <a:r>
              <a:rPr lang="zh-CN" altLang="en-US" sz="2000" dirty="0" smtClean="0">
                <a:solidFill>
                  <a:srgbClr val="000000"/>
                </a:solidFill>
                <a:latin typeface="楷体" pitchFamily="49" charset="-122"/>
                <a:ea typeface="楷体" pitchFamily="49" charset="-122"/>
                <a:cs typeface="Times New Roman" panose="02020603050405020304" pitchFamily="18" charset="0"/>
              </a:rPr>
              <a:t>，</a:t>
            </a:r>
            <a:r>
              <a:rPr lang="zh-CN" altLang="zh-CN" sz="2000" dirty="0" smtClean="0">
                <a:solidFill>
                  <a:srgbClr val="000000"/>
                </a:solidFill>
                <a:latin typeface="楷体" pitchFamily="49" charset="-122"/>
                <a:ea typeface="楷体" pitchFamily="49" charset="-122"/>
                <a:cs typeface="Times New Roman" panose="02020603050405020304" pitchFamily="18" charset="0"/>
              </a:rPr>
              <a:t>发现</a:t>
            </a:r>
            <a:r>
              <a:rPr lang="zh-CN" altLang="zh-CN" sz="2000" dirty="0">
                <a:solidFill>
                  <a:srgbClr val="000000"/>
                </a:solidFill>
                <a:latin typeface="楷体" pitchFamily="49" charset="-122"/>
                <a:ea typeface="楷体" pitchFamily="49" charset="-122"/>
                <a:cs typeface="Times New Roman" panose="02020603050405020304" pitchFamily="18" charset="0"/>
              </a:rPr>
              <a:t>触发系统错误的输入</a:t>
            </a:r>
            <a:r>
              <a:rPr lang="zh-CN" altLang="zh-CN" sz="2000" dirty="0" smtClean="0">
                <a:solidFill>
                  <a:srgbClr val="000000"/>
                </a:solidFill>
                <a:latin typeface="楷体" pitchFamily="49" charset="-122"/>
                <a:ea typeface="楷体" pitchFamily="49" charset="-122"/>
                <a:cs typeface="Times New Roman" panose="02020603050405020304" pitchFamily="18" charset="0"/>
              </a:rPr>
              <a:t>。</a:t>
            </a:r>
            <a:r>
              <a:rPr lang="zh-CN" altLang="en-US" sz="2000" b="1" dirty="0" smtClean="0">
                <a:solidFill>
                  <a:srgbClr val="FF0000"/>
                </a:solidFill>
                <a:latin typeface="楷体" pitchFamily="49" charset="-122"/>
                <a:ea typeface="楷体" pitchFamily="49" charset="-122"/>
                <a:cs typeface="Times New Roman" panose="02020603050405020304" pitchFamily="18" charset="0"/>
              </a:rPr>
              <a:t>基本原理：</a:t>
            </a:r>
            <a:r>
              <a:rPr lang="zh-CN" altLang="en-US" sz="2000" dirty="0" smtClean="0">
                <a:solidFill>
                  <a:srgbClr val="000000"/>
                </a:solidFill>
                <a:latin typeface="楷体" pitchFamily="49" charset="-122"/>
                <a:ea typeface="楷体" pitchFamily="49" charset="-122"/>
                <a:cs typeface="Times New Roman" panose="02020603050405020304" pitchFamily="18" charset="0"/>
              </a:rPr>
              <a:t>通过</a:t>
            </a:r>
            <a:r>
              <a:rPr lang="zh-CN" altLang="en-US" sz="2000" dirty="0">
                <a:solidFill>
                  <a:srgbClr val="000000"/>
                </a:solidFill>
                <a:latin typeface="楷体" pitchFamily="49" charset="-122"/>
                <a:ea typeface="楷体" pitchFamily="49" charset="-122"/>
                <a:cs typeface="Times New Roman" panose="02020603050405020304" pitchFamily="18" charset="0"/>
              </a:rPr>
              <a:t>模糊器向目标应用发送大量的畸形数据并监视程序运行状态以发现设备故障，通过记录触发异常的输入数据来进一步定位异常位置</a:t>
            </a:r>
            <a:r>
              <a:rPr lang="zh-CN" altLang="en-US" sz="2000" dirty="0" smtClean="0">
                <a:solidFill>
                  <a:srgbClr val="000000"/>
                </a:solidFill>
                <a:latin typeface="楷体" pitchFamily="49" charset="-122"/>
                <a:ea typeface="楷体" pitchFamily="49" charset="-122"/>
                <a:cs typeface="Times New Roman" panose="02020603050405020304" pitchFamily="18" charset="0"/>
              </a:rPr>
              <a:t>。</a:t>
            </a:r>
          </a:p>
          <a:p>
            <a:r>
              <a:rPr lang="zh-CN" altLang="en-US" sz="2000" dirty="0" smtClean="0">
                <a:solidFill>
                  <a:srgbClr val="000000"/>
                </a:solidFill>
                <a:latin typeface="楷体" pitchFamily="49" charset="-122"/>
                <a:ea typeface="楷体" pitchFamily="49" charset="-122"/>
                <a:cs typeface="Times New Roman" panose="02020603050405020304" pitchFamily="18" charset="0"/>
              </a:rPr>
              <a:t>借鉴该思想，在</a:t>
            </a:r>
            <a:r>
              <a:rPr lang="en-US" altLang="zh-CN" sz="2000" dirty="0" err="1" smtClean="0">
                <a:solidFill>
                  <a:srgbClr val="000000"/>
                </a:solidFill>
                <a:latin typeface="楷体" pitchFamily="49" charset="-122"/>
                <a:ea typeface="楷体" pitchFamily="49" charset="-122"/>
                <a:cs typeface="Times New Roman" panose="02020603050405020304" pitchFamily="18" charset="0"/>
              </a:rPr>
              <a:t>TrustZone</a:t>
            </a:r>
            <a:r>
              <a:rPr lang="zh-CN" altLang="en-US" sz="2000" dirty="0" smtClean="0">
                <a:solidFill>
                  <a:srgbClr val="FF0000"/>
                </a:solidFill>
                <a:latin typeface="楷体" pitchFamily="49" charset="-122"/>
                <a:ea typeface="楷体" pitchFamily="49" charset="-122"/>
                <a:cs typeface="Times New Roman" panose="02020603050405020304" pitchFamily="18" charset="0"/>
              </a:rPr>
              <a:t>通过构造畸形的</a:t>
            </a:r>
            <a:r>
              <a:rPr lang="en-US" altLang="zh-CN" sz="2000" dirty="0" smtClean="0">
                <a:solidFill>
                  <a:srgbClr val="FF0000"/>
                </a:solidFill>
                <a:latin typeface="楷体" pitchFamily="49" charset="-122"/>
                <a:ea typeface="楷体" pitchFamily="49" charset="-122"/>
                <a:cs typeface="Times New Roman" panose="02020603050405020304" pitchFamily="18" charset="0"/>
              </a:rPr>
              <a:t>SMC</a:t>
            </a:r>
            <a:r>
              <a:rPr lang="zh-CN" altLang="en-US" sz="2000" dirty="0" smtClean="0">
                <a:solidFill>
                  <a:srgbClr val="FF0000"/>
                </a:solidFill>
                <a:latin typeface="楷体" pitchFamily="49" charset="-122"/>
                <a:ea typeface="楷体" pitchFamily="49" charset="-122"/>
                <a:cs typeface="Times New Roman" panose="02020603050405020304" pitchFamily="18" charset="0"/>
              </a:rPr>
              <a:t>指令，发送大量畸形</a:t>
            </a:r>
            <a:r>
              <a:rPr lang="en-US" altLang="zh-CN" sz="2000" dirty="0" smtClean="0">
                <a:solidFill>
                  <a:srgbClr val="FF0000"/>
                </a:solidFill>
                <a:latin typeface="楷体" pitchFamily="49" charset="-122"/>
                <a:ea typeface="楷体" pitchFamily="49" charset="-122"/>
                <a:cs typeface="Times New Roman" panose="02020603050405020304" pitchFamily="18" charset="0"/>
              </a:rPr>
              <a:t>SMC</a:t>
            </a:r>
            <a:r>
              <a:rPr lang="zh-CN" altLang="en-US" sz="2000" dirty="0" smtClean="0">
                <a:solidFill>
                  <a:srgbClr val="FF0000"/>
                </a:solidFill>
                <a:latin typeface="楷体" pitchFamily="49" charset="-122"/>
                <a:ea typeface="楷体" pitchFamily="49" charset="-122"/>
                <a:cs typeface="Times New Roman" panose="02020603050405020304" pitchFamily="18" charset="0"/>
              </a:rPr>
              <a:t>给</a:t>
            </a:r>
            <a:r>
              <a:rPr lang="en-US" altLang="zh-CN" sz="2000" dirty="0" smtClean="0">
                <a:solidFill>
                  <a:srgbClr val="FF0000"/>
                </a:solidFill>
                <a:latin typeface="楷体" pitchFamily="49" charset="-122"/>
                <a:ea typeface="楷体" pitchFamily="49" charset="-122"/>
                <a:cs typeface="Times New Roman" panose="02020603050405020304" pitchFamily="18" charset="0"/>
              </a:rPr>
              <a:t>monitor</a:t>
            </a:r>
            <a:r>
              <a:rPr lang="zh-CN" altLang="en-US" sz="2000" dirty="0" smtClean="0">
                <a:solidFill>
                  <a:srgbClr val="FF0000"/>
                </a:solidFill>
                <a:latin typeface="楷体" pitchFamily="49" charset="-122"/>
                <a:ea typeface="楷体" pitchFamily="49" charset="-122"/>
                <a:cs typeface="Times New Roman" panose="02020603050405020304" pitchFamily="18" charset="0"/>
              </a:rPr>
              <a:t>，看能否得到非法的返回</a:t>
            </a:r>
          </a:p>
          <a:p>
            <a:endParaRPr lang="zh-CN" altLang="en-US" sz="28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24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4888230" y="1231900"/>
            <a:ext cx="3052445" cy="518160"/>
          </a:xfrm>
          <a:prstGeom prst="rect">
            <a:avLst/>
          </a:prstGeom>
          <a:noFill/>
        </p:spPr>
        <p:txBody>
          <a:bodyPr wrap="square" rtlCol="0">
            <a:spAutoFit/>
          </a:bodyPr>
          <a:lstStyle/>
          <a:p>
            <a:r>
              <a:rPr lang="zh-CN" altLang="en-US" sz="2800" dirty="0" smtClean="0">
                <a:solidFill>
                  <a:schemeClr val="tx1">
                    <a:lumMod val="75000"/>
                  </a:schemeClr>
                </a:solidFill>
                <a:latin typeface="楷体" pitchFamily="49" charset="-122"/>
                <a:ea typeface="楷体" pitchFamily="49" charset="-122"/>
              </a:rPr>
              <a:t>模糊测试过程</a:t>
            </a:r>
          </a:p>
        </p:txBody>
      </p:sp>
      <p:sp>
        <p:nvSpPr>
          <p:cNvPr id="8" name="矩形 7"/>
          <p:cNvSpPr/>
          <p:nvPr/>
        </p:nvSpPr>
        <p:spPr>
          <a:xfrm>
            <a:off x="166177" y="1328948"/>
            <a:ext cx="3546164" cy="523220"/>
          </a:xfrm>
          <a:prstGeom prst="rect">
            <a:avLst/>
          </a:prstGeom>
        </p:spPr>
        <p:txBody>
          <a:bodyPr wrap="none">
            <a:spAutoFit/>
          </a:bodyPr>
          <a:lstStyle/>
          <a:p>
            <a:pPr marL="285750" indent="-285750">
              <a:buFont typeface="Wingdings" panose="05000000000000000000" pitchFamily="2" charset="2"/>
              <a:buChar char="Ø"/>
            </a:pPr>
            <a:r>
              <a:rPr lang="en-US" altLang="zh-CN" sz="2800" dirty="0" err="1" smtClean="0">
                <a:solidFill>
                  <a:srgbClr val="C00000"/>
                </a:solidFill>
                <a:latin typeface="楷体" pitchFamily="49" charset="-122"/>
                <a:ea typeface="楷体" pitchFamily="49" charset="-122"/>
              </a:rPr>
              <a:t>TrustZone</a:t>
            </a:r>
            <a:r>
              <a:rPr lang="zh-CN" altLang="en-US" sz="2800" dirty="0" smtClean="0">
                <a:solidFill>
                  <a:srgbClr val="C00000"/>
                </a:solidFill>
                <a:latin typeface="楷体" pitchFamily="49" charset="-122"/>
                <a:ea typeface="楷体" pitchFamily="49" charset="-122"/>
              </a:rPr>
              <a:t>模糊测试</a:t>
            </a:r>
          </a:p>
        </p:txBody>
      </p:sp>
      <p:pic>
        <p:nvPicPr>
          <p:cNvPr id="98319" name="Picture 15"/>
          <p:cNvPicPr>
            <a:picLocks noChangeAspect="1" noChangeArrowheads="1"/>
          </p:cNvPicPr>
          <p:nvPr/>
        </p:nvPicPr>
        <p:blipFill>
          <a:blip r:embed="rId2" cstate="print"/>
          <a:srcRect/>
          <a:stretch>
            <a:fillRect/>
          </a:stretch>
        </p:blipFill>
        <p:spPr bwMode="auto">
          <a:xfrm>
            <a:off x="4531360" y="2020570"/>
            <a:ext cx="4299585" cy="478345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218565" y="288290"/>
            <a:ext cx="6705600" cy="563563"/>
          </a:xfrm>
        </p:spPr>
        <p:txBody>
          <a:bodyPr/>
          <a:lstStyle/>
          <a:p>
            <a:r>
              <a:rPr lang="en-US" altLang="zh-CN" dirty="0" smtClean="0">
                <a:latin typeface="微软雅黑" panose="020B0503020204020204" pitchFamily="34" charset="-122"/>
                <a:ea typeface="微软雅黑" panose="020B0503020204020204" pitchFamily="34" charset="-122"/>
                <a:sym typeface="+mn-ea"/>
              </a:rPr>
              <a:t>4.2.1</a:t>
            </a:r>
            <a:r>
              <a:rPr lang="zh-CN" altLang="en-US" dirty="0" smtClean="0">
                <a:latin typeface="微软雅黑" panose="020B0503020204020204" pitchFamily="34" charset="-122"/>
                <a:ea typeface="微软雅黑" panose="020B0503020204020204" pitchFamily="34" charset="-122"/>
              </a:rPr>
              <a:t>技术</a:t>
            </a:r>
            <a:r>
              <a:rPr lang="zh-CN" altLang="en-US" dirty="0">
                <a:latin typeface="微软雅黑" panose="020B0503020204020204" pitchFamily="34" charset="-122"/>
                <a:ea typeface="微软雅黑" panose="020B0503020204020204" pitchFamily="34" charset="-122"/>
              </a:rPr>
              <a:t>路线</a:t>
            </a: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矩形 6"/>
          <p:cNvSpPr/>
          <p:nvPr/>
        </p:nvSpPr>
        <p:spPr>
          <a:xfrm>
            <a:off x="827584" y="1548928"/>
            <a:ext cx="6336704" cy="1169551"/>
          </a:xfrm>
          <a:prstGeom prst="rect">
            <a:avLst/>
          </a:prstGeom>
        </p:spPr>
        <p:txBody>
          <a:bodyPr wrap="square">
            <a:spAutoFit/>
          </a:bodyPr>
          <a:lstStyle/>
          <a:p>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400" dirty="0" smtClean="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400" dirty="0" smtClean="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400" dirty="0">
              <a:latin typeface="微软雅黑" panose="020B0503020204020204" pitchFamily="34" charset="-122"/>
              <a:ea typeface="微软雅黑" panose="020B0503020204020204" pitchFamily="34" charset="-122"/>
            </a:endParaRPr>
          </a:p>
        </p:txBody>
      </p:sp>
      <p:sp>
        <p:nvSpPr>
          <p:cNvPr id="8" name="矩形 7"/>
          <p:cNvSpPr/>
          <p:nvPr/>
        </p:nvSpPr>
        <p:spPr>
          <a:xfrm>
            <a:off x="232217" y="1148608"/>
            <a:ext cx="3350895" cy="613410"/>
          </a:xfrm>
          <a:prstGeom prst="rect">
            <a:avLst/>
          </a:prstGeom>
        </p:spPr>
        <p:txBody>
          <a:bodyPr wrap="none">
            <a:spAutoFit/>
          </a:bodyPr>
          <a:lstStyle/>
          <a:p>
            <a:pPr marL="285750" indent="-285750">
              <a:buFont typeface="Wingdings" panose="05000000000000000000" pitchFamily="2" charset="2"/>
              <a:buChar char="Ø"/>
            </a:pPr>
            <a:r>
              <a:rPr lang="zh-CN" altLang="en-US" sz="3200" b="1" dirty="0" smtClean="0">
                <a:solidFill>
                  <a:srgbClr val="C00000"/>
                </a:solidFill>
                <a:latin typeface="微软雅黑" panose="020B0503020204020204" pitchFamily="34" charset="-122"/>
                <a:ea typeface="微软雅黑" panose="020B0503020204020204" pitchFamily="34" charset="-122"/>
              </a:rPr>
              <a:t>漏洞定位与验证</a:t>
            </a:r>
          </a:p>
        </p:txBody>
      </p:sp>
      <p:sp>
        <p:nvSpPr>
          <p:cNvPr id="9" name="圆角矩形 8"/>
          <p:cNvSpPr/>
          <p:nvPr/>
        </p:nvSpPr>
        <p:spPr>
          <a:xfrm>
            <a:off x="946748" y="2003166"/>
            <a:ext cx="6433564" cy="149784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r>
              <a:rPr lang="zh-CN" altLang="zh-CN" b="1" dirty="0">
                <a:solidFill>
                  <a:srgbClr val="FF0000"/>
                </a:solidFill>
                <a:latin typeface="楷体" pitchFamily="49" charset="-122"/>
                <a:ea typeface="楷体" pitchFamily="49" charset="-122"/>
                <a:cs typeface="Times New Roman" panose="02020603050405020304" pitchFamily="18" charset="0"/>
              </a:rPr>
              <a:t>漏洞定位</a:t>
            </a:r>
            <a:r>
              <a:rPr lang="zh-CN" altLang="en-US" b="1" dirty="0">
                <a:solidFill>
                  <a:srgbClr val="FF0000"/>
                </a:solidFill>
                <a:latin typeface="楷体" pitchFamily="49" charset="-122"/>
                <a:ea typeface="楷体" pitchFamily="49" charset="-122"/>
                <a:cs typeface="Times New Roman" panose="02020603050405020304" pitchFamily="18" charset="0"/>
              </a:rPr>
              <a:t>与验证</a:t>
            </a:r>
            <a:r>
              <a:rPr lang="zh-CN" altLang="zh-CN" dirty="0">
                <a:solidFill>
                  <a:srgbClr val="003366"/>
                </a:solidFill>
                <a:latin typeface="楷体" pitchFamily="49" charset="-122"/>
                <a:ea typeface="楷体" pitchFamily="49" charset="-122"/>
                <a:cs typeface="Times New Roman" panose="02020603050405020304" pitchFamily="18" charset="0"/>
              </a:rPr>
              <a:t>是指在代码中确定漏洞发生的位置，了解产生机理，准确评估潜在利用方式和风险等级的过程</a:t>
            </a:r>
            <a:r>
              <a:rPr lang="zh-CN" altLang="zh-CN" dirty="0" smtClean="0">
                <a:solidFill>
                  <a:srgbClr val="003366"/>
                </a:solidFill>
                <a:latin typeface="楷体" pitchFamily="49" charset="-122"/>
                <a:ea typeface="楷体" pitchFamily="49" charset="-122"/>
                <a:cs typeface="Times New Roman" panose="02020603050405020304" pitchFamily="18" charset="0"/>
              </a:rPr>
              <a:t>。</a:t>
            </a:r>
          </a:p>
          <a:p>
            <a:pPr lvl="0"/>
            <a:r>
              <a:rPr lang="en-US" altLang="zh-CN" dirty="0" err="1" smtClean="0">
                <a:latin typeface="楷体" pitchFamily="49" charset="-122"/>
                <a:ea typeface="楷体" pitchFamily="49" charset="-122"/>
              </a:rPr>
              <a:t>TrustZone</a:t>
            </a:r>
            <a:r>
              <a:rPr lang="zh-CN" altLang="en-US" dirty="0" smtClean="0">
                <a:latin typeface="楷体" pitchFamily="49" charset="-122"/>
                <a:ea typeface="楷体" pitchFamily="49" charset="-122"/>
              </a:rPr>
              <a:t>漏洞挖掘方法中，使用模糊测试方式能够对其实现中明显的漏洞进行初步扫描，进一步研究以及最终漏洞的确定和定位主要依赖于静态分析。</a:t>
            </a:r>
            <a:endParaRPr lang="zh-CN" altLang="en-US" dirty="0" smtClean="0">
              <a:solidFill>
                <a:srgbClr val="FF0000"/>
              </a:solidFill>
              <a:latin typeface="楷体" pitchFamily="49" charset="-122"/>
              <a:ea typeface="楷体" pitchFamily="49" charset="-122"/>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44145" y="3633470"/>
            <a:ext cx="8855075" cy="269938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sym typeface="+mn-ea"/>
              </a:rPr>
              <a:t>1.2</a:t>
            </a:r>
            <a:r>
              <a:rPr lang="zh-CN" altLang="en-US" sz="3200" dirty="0">
                <a:solidFill>
                  <a:schemeClr val="tx1"/>
                </a:solidFill>
                <a:sym typeface="+mn-ea"/>
              </a:rPr>
              <a:t>TrustZone概述</a:t>
            </a:r>
            <a:endParaRPr lang="zh-CN" altLang="en-US" sz="3200" dirty="0">
              <a:solidFill>
                <a:schemeClr val="tx1"/>
              </a:solidFill>
            </a:endParaRP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为什么选择</a:t>
            </a:r>
            <a:r>
              <a:rPr kumimoji="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TrustZone</a:t>
            </a:r>
            <a:r>
              <a:rPr kumimoji="0" lang="zh-CN" altLang="en-US"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技术？</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sz="2000" b="0" i="0" u="none" strike="noStrike" kern="1200" cap="none" spc="0" normalizeH="0" baseline="0" noProof="0" dirty="0" err="1">
                <a:ln>
                  <a:noFill/>
                </a:ln>
                <a:solidFill>
                  <a:schemeClr val="tx1"/>
                </a:solidFill>
                <a:effectLst/>
                <a:uLnTx/>
                <a:uFillTx/>
                <a:latin typeface="楷体" pitchFamily="49" charset="-122"/>
                <a:ea typeface="楷体" pitchFamily="49" charset="-122"/>
              </a:rPr>
              <a:t>TrustZone</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通过将保护措施集成到</a:t>
            </a:r>
            <a:r>
              <a:rPr kumimoji="0" sz="2000" b="0" i="0" u="none" strike="noStrike" kern="1200" cap="none" spc="0" normalizeH="0" baseline="0" noProof="0" dirty="0">
                <a:ln>
                  <a:noFill/>
                </a:ln>
                <a:solidFill>
                  <a:schemeClr val="tx1"/>
                </a:solidFill>
                <a:effectLst/>
                <a:uLnTx/>
                <a:uFillTx/>
                <a:latin typeface="楷体" pitchFamily="49" charset="-122"/>
                <a:ea typeface="楷体" pitchFamily="49" charset="-122"/>
              </a:rPr>
              <a:t>ARM</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处理器、总线架构和系统外设</a:t>
            </a:r>
            <a:r>
              <a:rPr kumimoji="0" sz="2000" b="0" i="0" u="none" strike="noStrike" kern="1200" cap="none" spc="0" normalizeH="0" baseline="0" noProof="0" dirty="0">
                <a:ln>
                  <a:noFill/>
                </a:ln>
                <a:solidFill>
                  <a:schemeClr val="tx1"/>
                </a:solidFill>
                <a:effectLst/>
                <a:uLnTx/>
                <a:uFillTx/>
                <a:latin typeface="楷体" pitchFamily="49" charset="-122"/>
                <a:ea typeface="楷体" pitchFamily="49" charset="-122"/>
              </a:rPr>
              <a:t>IP</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等措施来保证系统的安全性，并提供安全软件平台保证半导体厂商、原始设备制造商（</a:t>
            </a:r>
            <a:r>
              <a:rPr kumimoji="0" sz="2000" b="0" i="0" u="none" strike="noStrike" kern="1200" cap="none" spc="0" normalizeH="0" baseline="0" noProof="0" dirty="0">
                <a:ln>
                  <a:noFill/>
                </a:ln>
                <a:solidFill>
                  <a:schemeClr val="tx1"/>
                </a:solidFill>
                <a:effectLst/>
                <a:uLnTx/>
                <a:uFillTx/>
                <a:latin typeface="楷体" pitchFamily="49" charset="-122"/>
                <a:ea typeface="楷体" pitchFamily="49" charset="-122"/>
              </a:rPr>
              <a:t>OEM</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）和操作系统合作商可在一个共用的框架上扩展和开发自己的安全解决方案。也正是通过硬件和软件组件的合理配合，该技术</a:t>
            </a:r>
            <a:r>
              <a:rPr kumimoji="0" lang="zh-CN" altLang="en-US" sz="2000" b="0" i="0" u="none" strike="noStrike" kern="1200" cap="none" spc="0" normalizeH="0" baseline="0" noProof="0" dirty="0">
                <a:ln>
                  <a:noFill/>
                </a:ln>
                <a:solidFill>
                  <a:srgbClr val="FF0000"/>
                </a:solidFill>
                <a:effectLst/>
                <a:uLnTx/>
                <a:uFillTx/>
                <a:latin typeface="楷体" pitchFamily="49" charset="-122"/>
                <a:ea typeface="楷体" pitchFamily="49" charset="-122"/>
              </a:rPr>
              <a:t>提供了一个具有高度安全性的系统架构</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，而对于</a:t>
            </a:r>
            <a:r>
              <a:rPr kumimoji="0" lang="zh-CN" altLang="en-US" sz="2000" b="0" i="0" u="none" strike="noStrike" kern="1200" cap="none" spc="0" normalizeH="0" baseline="0" noProof="0" dirty="0">
                <a:ln>
                  <a:noFill/>
                </a:ln>
                <a:solidFill>
                  <a:srgbClr val="FF0000"/>
                </a:solidFill>
                <a:effectLst/>
                <a:uLnTx/>
                <a:uFillTx/>
                <a:latin typeface="楷体" pitchFamily="49" charset="-122"/>
                <a:ea typeface="楷体" pitchFamily="49" charset="-122"/>
              </a:rPr>
              <a:t>内核的功耗、性能和面积的影响微乎其微</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。此系统方法可以保护安全内存、加密块、键盘和显示器等外设，确保它们免遭软件攻击，并且能够建立一个</a:t>
            </a:r>
            <a:r>
              <a:rPr kumimoji="0" lang="zh-CN" altLang="en-US" sz="2000" b="0" i="0" u="none" strike="noStrike" kern="1200" cap="none" spc="0" normalizeH="0" baseline="0" noProof="0" dirty="0">
                <a:ln>
                  <a:noFill/>
                </a:ln>
                <a:solidFill>
                  <a:srgbClr val="FF0000"/>
                </a:solidFill>
                <a:effectLst/>
                <a:uLnTx/>
                <a:uFillTx/>
                <a:latin typeface="楷体" pitchFamily="49" charset="-122"/>
                <a:ea typeface="楷体" pitchFamily="49" charset="-122"/>
              </a:rPr>
              <a:t>隔离的可信执行环境</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，为安全敏感应用提供安全服务。</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endParaRPr kumimoji="0"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sym typeface="+mn-ea"/>
              </a:rPr>
              <a:t>4.3.1</a:t>
            </a:r>
            <a:r>
              <a:rPr lang="en-US" altLang="zh-CN" dirty="0" smtClean="0">
                <a:latin typeface="微软雅黑" panose="020B0503020204020204" pitchFamily="34" charset="-122"/>
                <a:ea typeface="微软雅黑" panose="020B0503020204020204" pitchFamily="34" charset="-122"/>
              </a:rPr>
              <a:t>dos</a:t>
            </a:r>
            <a:r>
              <a:rPr lang="zh-CN" altLang="en-US" dirty="0" smtClean="0">
                <a:latin typeface="微软雅黑" panose="020B0503020204020204" pitchFamily="34" charset="-122"/>
                <a:ea typeface="微软雅黑" panose="020B0503020204020204" pitchFamily="34" charset="-122"/>
              </a:rPr>
              <a:t>攻击</a:t>
            </a:r>
            <a:endParaRPr lang="en-US" altLang="zh-CN" dirty="0">
              <a:latin typeface="微软雅黑" panose="020B0503020204020204" pitchFamily="34" charset="-122"/>
              <a:ea typeface="微软雅黑" panose="020B0503020204020204" pitchFamily="34" charset="-122"/>
            </a:endParaRPr>
          </a:p>
        </p:txBody>
      </p:sp>
      <p:sp>
        <p:nvSpPr>
          <p:cNvPr id="3" name="TextBox 2"/>
          <p:cNvSpPr txBox="1"/>
          <p:nvPr/>
        </p:nvSpPr>
        <p:spPr>
          <a:xfrm>
            <a:off x="467544" y="1340768"/>
            <a:ext cx="1944216" cy="54864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攻击原理</a:t>
            </a:r>
          </a:p>
        </p:txBody>
      </p:sp>
      <p:sp>
        <p:nvSpPr>
          <p:cNvPr id="5" name="矩形 4"/>
          <p:cNvSpPr/>
          <p:nvPr/>
        </p:nvSpPr>
        <p:spPr>
          <a:xfrm>
            <a:off x="210185" y="1988820"/>
            <a:ext cx="3689985" cy="4140835"/>
          </a:xfrm>
          <a:prstGeom prst="rect">
            <a:avLst/>
          </a:prstGeom>
        </p:spPr>
        <p:txBody>
          <a:bodyPr wrap="square">
            <a:spAutoFit/>
          </a:bodyPr>
          <a:lstStyle/>
          <a:p>
            <a:r>
              <a:rPr lang="zh-CN" altLang="zh-CN" sz="2400" dirty="0" smtClean="0">
                <a:latin typeface="楷体" pitchFamily="49" charset="-122"/>
                <a:ea typeface="楷体" pitchFamily="49" charset="-122"/>
              </a:rPr>
              <a:t>在</a:t>
            </a:r>
            <a:r>
              <a:rPr lang="en-US" altLang="zh-CN" sz="2400" dirty="0" smtClean="0">
                <a:latin typeface="楷体" pitchFamily="49" charset="-122"/>
                <a:ea typeface="楷体" pitchFamily="49" charset="-122"/>
              </a:rPr>
              <a:t>OP_TEE</a:t>
            </a:r>
            <a:r>
              <a:rPr lang="zh-CN" altLang="zh-CN" sz="2400" dirty="0" smtClean="0">
                <a:latin typeface="楷体" pitchFamily="49" charset="-122"/>
                <a:ea typeface="楷体" pitchFamily="49" charset="-122"/>
              </a:rPr>
              <a:t>中，安全世界的</a:t>
            </a:r>
            <a:r>
              <a:rPr lang="en-US" altLang="zh-CN" sz="2400" dirty="0" smtClean="0">
                <a:latin typeface="楷体" pitchFamily="49" charset="-122"/>
                <a:ea typeface="楷体" pitchFamily="49" charset="-122"/>
              </a:rPr>
              <a:t>TA</a:t>
            </a:r>
            <a:r>
              <a:rPr lang="zh-CN" altLang="zh-CN" sz="2400" dirty="0" smtClean="0">
                <a:latin typeface="楷体" pitchFamily="49" charset="-122"/>
                <a:ea typeface="楷体" pitchFamily="49" charset="-122"/>
              </a:rPr>
              <a:t>与普通世界的</a:t>
            </a:r>
            <a:r>
              <a:rPr lang="en-US" altLang="zh-CN" sz="2400" dirty="0" smtClean="0">
                <a:latin typeface="楷体" pitchFamily="49" charset="-122"/>
                <a:ea typeface="楷体" pitchFamily="49" charset="-122"/>
              </a:rPr>
              <a:t>CA</a:t>
            </a:r>
            <a:r>
              <a:rPr lang="zh-CN" altLang="zh-CN" sz="2400" dirty="0" smtClean="0">
                <a:latin typeface="楷体" pitchFamily="49" charset="-122"/>
                <a:ea typeface="楷体" pitchFamily="49" charset="-122"/>
              </a:rPr>
              <a:t>通过服务器</a:t>
            </a:r>
            <a:r>
              <a:rPr lang="en-US" altLang="zh-CN" sz="2400" dirty="0" smtClean="0">
                <a:latin typeface="楷体" pitchFamily="49" charset="-122"/>
                <a:ea typeface="楷体" pitchFamily="49" charset="-122"/>
              </a:rPr>
              <a:t>/</a:t>
            </a:r>
            <a:r>
              <a:rPr lang="zh-CN" altLang="zh-CN" sz="2400" dirty="0" smtClean="0">
                <a:latin typeface="楷体" pitchFamily="49" charset="-122"/>
                <a:ea typeface="楷体" pitchFamily="49" charset="-122"/>
              </a:rPr>
              <a:t>客户端模式建立连接，当普通世界的</a:t>
            </a:r>
            <a:r>
              <a:rPr lang="en-US" altLang="zh-CN" sz="2400" dirty="0" smtClean="0">
                <a:latin typeface="楷体" pitchFamily="49" charset="-122"/>
                <a:ea typeface="楷体" pitchFamily="49" charset="-122"/>
              </a:rPr>
              <a:t>CA</a:t>
            </a:r>
            <a:r>
              <a:rPr lang="zh-CN" altLang="zh-CN" sz="2400" dirty="0" smtClean="0">
                <a:latin typeface="楷体" pitchFamily="49" charset="-122"/>
                <a:ea typeface="楷体" pitchFamily="49" charset="-122"/>
              </a:rPr>
              <a:t>需要请求某个</a:t>
            </a:r>
            <a:r>
              <a:rPr lang="en-US" altLang="zh-CN" sz="2400" dirty="0" smtClean="0">
                <a:latin typeface="楷体" pitchFamily="49" charset="-122"/>
                <a:ea typeface="楷体" pitchFamily="49" charset="-122"/>
              </a:rPr>
              <a:t>TA</a:t>
            </a:r>
            <a:r>
              <a:rPr lang="zh-CN" altLang="zh-CN" sz="2400" dirty="0" smtClean="0">
                <a:latin typeface="楷体" pitchFamily="49" charset="-122"/>
                <a:ea typeface="楷体" pitchFamily="49" charset="-122"/>
              </a:rPr>
              <a:t>时，</a:t>
            </a:r>
            <a:r>
              <a:rPr lang="en-US" altLang="zh-CN" sz="2400" dirty="0" smtClean="0">
                <a:latin typeface="楷体" pitchFamily="49" charset="-122"/>
                <a:ea typeface="楷体" pitchFamily="49" charset="-122"/>
              </a:rPr>
              <a:t>CA</a:t>
            </a:r>
            <a:r>
              <a:rPr lang="zh-CN" altLang="zh-CN" sz="2400" dirty="0" smtClean="0">
                <a:latin typeface="楷体" pitchFamily="49" charset="-122"/>
                <a:ea typeface="楷体" pitchFamily="49" charset="-122"/>
              </a:rPr>
              <a:t>提供对应</a:t>
            </a:r>
            <a:r>
              <a:rPr lang="en-US" altLang="zh-CN" sz="2400" dirty="0" smtClean="0">
                <a:latin typeface="楷体" pitchFamily="49" charset="-122"/>
                <a:ea typeface="楷体" pitchFamily="49" charset="-122"/>
              </a:rPr>
              <a:t>TA</a:t>
            </a:r>
            <a:r>
              <a:rPr lang="zh-CN" altLang="zh-CN" sz="2400" dirty="0" smtClean="0">
                <a:latin typeface="楷体" pitchFamily="49" charset="-122"/>
                <a:ea typeface="楷体" pitchFamily="49" charset="-122"/>
              </a:rPr>
              <a:t>的</a:t>
            </a:r>
            <a:r>
              <a:rPr lang="en-US" altLang="zh-CN" sz="2400" dirty="0" smtClean="0">
                <a:latin typeface="楷体" pitchFamily="49" charset="-122"/>
                <a:ea typeface="楷体" pitchFamily="49" charset="-122"/>
              </a:rPr>
              <a:t>UUID</a:t>
            </a:r>
            <a:r>
              <a:rPr lang="zh-CN" altLang="zh-CN" sz="2400" dirty="0" smtClean="0">
                <a:latin typeface="楷体" pitchFamily="49" charset="-122"/>
                <a:ea typeface="楷体" pitchFamily="49" charset="-122"/>
              </a:rPr>
              <a:t>与</a:t>
            </a:r>
            <a:r>
              <a:rPr lang="en-US" altLang="zh-CN" sz="2400" dirty="0" smtClean="0">
                <a:latin typeface="楷体" pitchFamily="49" charset="-122"/>
                <a:ea typeface="楷体" pitchFamily="49" charset="-122"/>
              </a:rPr>
              <a:t>TA</a:t>
            </a:r>
            <a:r>
              <a:rPr lang="zh-CN" altLang="zh-CN" sz="2400" dirty="0" smtClean="0">
                <a:latin typeface="楷体" pitchFamily="49" charset="-122"/>
                <a:ea typeface="楷体" pitchFamily="49" charset="-122"/>
              </a:rPr>
              <a:t>建立会话。由于安全世界的资源有限，支持同时开启的会话存在限制，</a:t>
            </a:r>
            <a:r>
              <a:rPr lang="zh-CN" altLang="en-US" sz="2400" dirty="0" smtClean="0">
                <a:latin typeface="楷体" pitchFamily="49" charset="-122"/>
                <a:ea typeface="楷体" pitchFamily="49" charset="-122"/>
              </a:rPr>
              <a:t>通过构建恶意的</a:t>
            </a:r>
            <a:r>
              <a:rPr lang="en-US" altLang="zh-CN" sz="2400" dirty="0" smtClean="0">
                <a:latin typeface="楷体" pitchFamily="49" charset="-122"/>
                <a:ea typeface="楷体" pitchFamily="49" charset="-122"/>
              </a:rPr>
              <a:t>CA</a:t>
            </a:r>
            <a:r>
              <a:rPr lang="zh-CN" altLang="en-US" sz="2400" dirty="0" smtClean="0">
                <a:latin typeface="楷体" pitchFamily="49" charset="-122"/>
                <a:ea typeface="楷体" pitchFamily="49" charset="-122"/>
              </a:rPr>
              <a:t>请求耗尽会话资源，能够实现</a:t>
            </a:r>
            <a:r>
              <a:rPr lang="en-US" altLang="zh-CN" sz="2400" dirty="0" smtClean="0">
                <a:latin typeface="楷体" pitchFamily="49" charset="-122"/>
                <a:ea typeface="楷体" pitchFamily="49" charset="-122"/>
              </a:rPr>
              <a:t>dos</a:t>
            </a:r>
            <a:r>
              <a:rPr lang="zh-CN" altLang="en-US" sz="2400" dirty="0" smtClean="0">
                <a:latin typeface="楷体" pitchFamily="49" charset="-122"/>
                <a:ea typeface="楷体" pitchFamily="49" charset="-122"/>
              </a:rPr>
              <a:t>攻击。</a:t>
            </a:r>
          </a:p>
        </p:txBody>
      </p:sp>
      <p:sp>
        <p:nvSpPr>
          <p:cNvPr id="6" name="TextBox 5"/>
          <p:cNvSpPr txBox="1"/>
          <p:nvPr/>
        </p:nvSpPr>
        <p:spPr>
          <a:xfrm>
            <a:off x="5724128" y="1340768"/>
            <a:ext cx="1944216" cy="54864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实现过程</a:t>
            </a:r>
          </a:p>
        </p:txBody>
      </p:sp>
      <p:pic>
        <p:nvPicPr>
          <p:cNvPr id="1027" name="Picture 3"/>
          <p:cNvPicPr>
            <a:picLocks noChangeAspect="1" noChangeArrowheads="1"/>
          </p:cNvPicPr>
          <p:nvPr/>
        </p:nvPicPr>
        <p:blipFill>
          <a:blip r:embed="rId2" cstate="print"/>
          <a:srcRect/>
          <a:stretch>
            <a:fillRect/>
          </a:stretch>
        </p:blipFill>
        <p:spPr bwMode="auto">
          <a:xfrm>
            <a:off x="3994785" y="2094230"/>
            <a:ext cx="4910455" cy="199199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sym typeface="+mn-ea"/>
              </a:rPr>
              <a:t>4.3.1</a:t>
            </a:r>
            <a:r>
              <a:rPr lang="en-US" altLang="zh-CN" dirty="0" smtClean="0">
                <a:latin typeface="微软雅黑" panose="020B0503020204020204" pitchFamily="34" charset="-122"/>
                <a:ea typeface="微软雅黑" panose="020B0503020204020204" pitchFamily="34" charset="-122"/>
              </a:rPr>
              <a:t>dos</a:t>
            </a:r>
            <a:r>
              <a:rPr lang="zh-CN" altLang="en-US" dirty="0" smtClean="0">
                <a:latin typeface="微软雅黑" panose="020B0503020204020204" pitchFamily="34" charset="-122"/>
                <a:ea typeface="微软雅黑" panose="020B0503020204020204" pitchFamily="34" charset="-122"/>
              </a:rPr>
              <a:t>攻击</a:t>
            </a:r>
            <a:endParaRPr lang="en-US" altLang="zh-CN" dirty="0">
              <a:latin typeface="微软雅黑" panose="020B0503020204020204" pitchFamily="34" charset="-122"/>
              <a:ea typeface="微软雅黑" panose="020B0503020204020204" pitchFamily="34" charset="-122"/>
            </a:endParaRPr>
          </a:p>
        </p:txBody>
      </p:sp>
      <p:sp>
        <p:nvSpPr>
          <p:cNvPr id="7" name="TextBox 6"/>
          <p:cNvSpPr txBox="1"/>
          <p:nvPr/>
        </p:nvSpPr>
        <p:spPr>
          <a:xfrm>
            <a:off x="467360" y="1104265"/>
            <a:ext cx="2952750" cy="548640"/>
          </a:xfrm>
          <a:prstGeom prst="rect">
            <a:avLst/>
          </a:prstGeom>
          <a:noFill/>
        </p:spPr>
        <p:txBody>
          <a:bodyPr wrap="square" rtlCol="0">
            <a:spAutoFit/>
          </a:bodyPr>
          <a:lstStyle/>
          <a:p>
            <a:r>
              <a:rPr lang="zh-CN" altLang="en-US" sz="2800" dirty="0" smtClean="0">
                <a:solidFill>
                  <a:srgbClr val="FF0000"/>
                </a:solidFill>
                <a:latin typeface="微软雅黑" panose="020B0503020204020204" pitchFamily="34" charset="-122"/>
                <a:ea typeface="微软雅黑" panose="020B0503020204020204" pitchFamily="34" charset="-122"/>
              </a:rPr>
              <a:t>试验成功截图</a:t>
            </a:r>
          </a:p>
        </p:txBody>
      </p:sp>
      <p:pic>
        <p:nvPicPr>
          <p:cNvPr id="8" name="图片 7" descr="C:\Users\Administrator\Desktop\新建文件夹 (2)\D8LJB93P1BC7FG{)(24BTGH.jpg"/>
          <p:cNvPicPr/>
          <p:nvPr/>
        </p:nvPicPr>
        <p:blipFill>
          <a:blip r:embed="rId2" cstate="print"/>
          <a:srcRect/>
          <a:stretch>
            <a:fillRect/>
          </a:stretch>
        </p:blipFill>
        <p:spPr bwMode="auto">
          <a:xfrm>
            <a:off x="611505" y="1652905"/>
            <a:ext cx="2533650" cy="2640330"/>
          </a:xfrm>
          <a:prstGeom prst="rect">
            <a:avLst/>
          </a:prstGeom>
          <a:noFill/>
          <a:ln w="9525">
            <a:noFill/>
            <a:miter lim="800000"/>
            <a:headEnd/>
            <a:tailEnd/>
          </a:ln>
        </p:spPr>
      </p:pic>
      <p:pic>
        <p:nvPicPr>
          <p:cNvPr id="9" name="图片 8" descr="C:\Users\Administrator\Desktop\新建文件夹 (2)\6[5%4BL7H1_2NF3P8YA85[U.png"/>
          <p:cNvPicPr/>
          <p:nvPr/>
        </p:nvPicPr>
        <p:blipFill>
          <a:blip r:embed="rId3" cstate="print"/>
          <a:srcRect/>
          <a:stretch>
            <a:fillRect/>
          </a:stretch>
        </p:blipFill>
        <p:spPr bwMode="auto">
          <a:xfrm>
            <a:off x="3275965" y="1652270"/>
            <a:ext cx="2894330" cy="2640965"/>
          </a:xfrm>
          <a:prstGeom prst="rect">
            <a:avLst/>
          </a:prstGeom>
          <a:noFill/>
          <a:ln w="9525">
            <a:noFill/>
            <a:miter lim="800000"/>
            <a:headEnd/>
            <a:tailEnd/>
          </a:ln>
        </p:spPr>
      </p:pic>
      <p:pic>
        <p:nvPicPr>
          <p:cNvPr id="10" name="图片 9" descr="C:\Users\Administrator\Desktop\新建文件夹 (2)\J47G})B@`[V)THT[J)C`M9J.jpg"/>
          <p:cNvPicPr/>
          <p:nvPr/>
        </p:nvPicPr>
        <p:blipFill>
          <a:blip r:embed="rId4" cstate="print"/>
          <a:srcRect/>
          <a:stretch>
            <a:fillRect/>
          </a:stretch>
        </p:blipFill>
        <p:spPr bwMode="auto">
          <a:xfrm>
            <a:off x="6282690" y="1652270"/>
            <a:ext cx="2825750" cy="2640965"/>
          </a:xfrm>
          <a:prstGeom prst="rect">
            <a:avLst/>
          </a:prstGeom>
          <a:noFill/>
          <a:ln w="9525">
            <a:noFill/>
            <a:miter lim="800000"/>
            <a:headEnd/>
            <a:tailEnd/>
          </a:ln>
        </p:spPr>
      </p:pic>
      <p:sp>
        <p:nvSpPr>
          <p:cNvPr id="11" name="TextBox 10"/>
          <p:cNvSpPr txBox="1"/>
          <p:nvPr/>
        </p:nvSpPr>
        <p:spPr>
          <a:xfrm>
            <a:off x="683568" y="4509120"/>
            <a:ext cx="2304256" cy="1920240"/>
          </a:xfrm>
          <a:prstGeom prst="rect">
            <a:avLst/>
          </a:prstGeom>
          <a:noFill/>
        </p:spPr>
        <p:txBody>
          <a:bodyPr wrap="square" rtlCol="0">
            <a:spAutoFit/>
          </a:bodyPr>
          <a:lstStyle/>
          <a:p>
            <a:r>
              <a:rPr lang="zh-CN" altLang="en-US" sz="2400" dirty="0" smtClean="0">
                <a:latin typeface="楷体" pitchFamily="49" charset="-122"/>
                <a:ea typeface="楷体" pitchFamily="49" charset="-122"/>
              </a:rPr>
              <a:t>执行</a:t>
            </a:r>
            <a:r>
              <a:rPr lang="en-US" altLang="zh-CN" sz="2400" dirty="0" err="1" smtClean="0">
                <a:latin typeface="楷体" pitchFamily="49" charset="-122"/>
                <a:ea typeface="楷体" pitchFamily="49" charset="-122"/>
              </a:rPr>
              <a:t>dos_test</a:t>
            </a:r>
            <a:r>
              <a:rPr lang="zh-CN" altLang="en-US" sz="2400" dirty="0" smtClean="0">
                <a:latin typeface="楷体" pitchFamily="49" charset="-122"/>
                <a:ea typeface="楷体" pitchFamily="49" charset="-122"/>
              </a:rPr>
              <a:t>之前执行</a:t>
            </a:r>
            <a:r>
              <a:rPr lang="en-US" altLang="zh-CN" sz="2400" dirty="0" err="1" smtClean="0">
                <a:latin typeface="楷体" pitchFamily="49" charset="-122"/>
                <a:ea typeface="楷体" pitchFamily="49" charset="-122"/>
              </a:rPr>
              <a:t>normal_test</a:t>
            </a:r>
            <a:r>
              <a:rPr lang="zh-CN" altLang="en-US" sz="2400" dirty="0" smtClean="0">
                <a:latin typeface="楷体" pitchFamily="49" charset="-122"/>
                <a:ea typeface="楷体" pitchFamily="49" charset="-122"/>
              </a:rPr>
              <a:t>能够得到想要的结果</a:t>
            </a:r>
          </a:p>
        </p:txBody>
      </p:sp>
      <p:sp>
        <p:nvSpPr>
          <p:cNvPr id="12" name="TextBox 11"/>
          <p:cNvSpPr txBox="1"/>
          <p:nvPr/>
        </p:nvSpPr>
        <p:spPr>
          <a:xfrm>
            <a:off x="3419872" y="4653136"/>
            <a:ext cx="2304256" cy="1371600"/>
          </a:xfrm>
          <a:prstGeom prst="rect">
            <a:avLst/>
          </a:prstGeom>
          <a:noFill/>
        </p:spPr>
        <p:txBody>
          <a:bodyPr wrap="square" rtlCol="0">
            <a:spAutoFit/>
          </a:bodyPr>
          <a:lstStyle/>
          <a:p>
            <a:r>
              <a:rPr lang="zh-CN" altLang="en-US" sz="2800" dirty="0" smtClean="0">
                <a:latin typeface="楷体" pitchFamily="49" charset="-122"/>
                <a:ea typeface="楷体" pitchFamily="49" charset="-122"/>
              </a:rPr>
              <a:t>执行</a:t>
            </a:r>
            <a:r>
              <a:rPr lang="en-US" altLang="zh-CN" sz="2800" dirty="0" err="1" smtClean="0">
                <a:latin typeface="楷体" pitchFamily="49" charset="-122"/>
                <a:ea typeface="楷体" pitchFamily="49" charset="-122"/>
              </a:rPr>
              <a:t>dos_test</a:t>
            </a:r>
            <a:r>
              <a:rPr lang="zh-CN" altLang="en-US" sz="2800" dirty="0" smtClean="0">
                <a:latin typeface="楷体" pitchFamily="49" charset="-122"/>
                <a:ea typeface="楷体" pitchFamily="49" charset="-122"/>
              </a:rPr>
              <a:t>耗尽会话资源</a:t>
            </a:r>
          </a:p>
        </p:txBody>
      </p:sp>
      <p:sp>
        <p:nvSpPr>
          <p:cNvPr id="13" name="TextBox 12"/>
          <p:cNvSpPr txBox="1"/>
          <p:nvPr/>
        </p:nvSpPr>
        <p:spPr>
          <a:xfrm>
            <a:off x="6372200" y="4725144"/>
            <a:ext cx="2304256" cy="1188720"/>
          </a:xfrm>
          <a:prstGeom prst="rect">
            <a:avLst/>
          </a:prstGeom>
          <a:noFill/>
        </p:spPr>
        <p:txBody>
          <a:bodyPr wrap="square" rtlCol="0">
            <a:spAutoFit/>
          </a:bodyPr>
          <a:lstStyle/>
          <a:p>
            <a:r>
              <a:rPr lang="zh-CN" altLang="en-US" sz="2400" dirty="0" smtClean="0">
                <a:latin typeface="楷体" pitchFamily="49" charset="-122"/>
                <a:ea typeface="楷体" pitchFamily="49" charset="-122"/>
              </a:rPr>
              <a:t>再次执行</a:t>
            </a:r>
            <a:r>
              <a:rPr lang="en-US" altLang="zh-CN" sz="2400" dirty="0" err="1" smtClean="0">
                <a:latin typeface="楷体" pitchFamily="49" charset="-122"/>
                <a:ea typeface="楷体" pitchFamily="49" charset="-122"/>
              </a:rPr>
              <a:t>normal_test</a:t>
            </a:r>
            <a:r>
              <a:rPr lang="zh-CN" altLang="en-US" sz="2400" dirty="0" smtClean="0">
                <a:latin typeface="楷体" pitchFamily="49" charset="-122"/>
                <a:ea typeface="楷体" pitchFamily="49" charset="-122"/>
              </a:rPr>
              <a:t>系统返回错误</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990600" y="152400"/>
            <a:ext cx="7919720" cy="609600"/>
          </a:xfrm>
        </p:spPr>
        <p:txBody>
          <a:bodyPr/>
          <a:lstStyle/>
          <a:p>
            <a:r>
              <a:rPr lang="en-US" altLang="zh-CN" dirty="0" smtClean="0">
                <a:latin typeface="微软雅黑" panose="020B0503020204020204" pitchFamily="34" charset="-122"/>
                <a:ea typeface="微软雅黑" panose="020B0503020204020204" pitchFamily="34" charset="-122"/>
                <a:sym typeface="+mn-ea"/>
              </a:rPr>
              <a:t>4.3.2</a:t>
            </a:r>
            <a:r>
              <a:rPr lang="zh-CN" altLang="en-US" dirty="0" smtClean="0">
                <a:latin typeface="微软雅黑" panose="020B0503020204020204" pitchFamily="34" charset="-122"/>
                <a:ea typeface="微软雅黑" panose="020B0503020204020204" pitchFamily="34" charset="-122"/>
              </a:rPr>
              <a:t>恶意软件攻击</a:t>
            </a:r>
            <a:endParaRPr lang="en-US" altLang="zh-CN" dirty="0">
              <a:latin typeface="微软雅黑" panose="020B0503020204020204" pitchFamily="34" charset="-122"/>
              <a:ea typeface="微软雅黑" panose="020B0503020204020204" pitchFamily="34" charset="-122"/>
            </a:endParaRPr>
          </a:p>
        </p:txBody>
      </p:sp>
      <p:sp>
        <p:nvSpPr>
          <p:cNvPr id="3" name="TextBox 2"/>
          <p:cNvSpPr txBox="1"/>
          <p:nvPr/>
        </p:nvSpPr>
        <p:spPr>
          <a:xfrm>
            <a:off x="467544" y="1340768"/>
            <a:ext cx="1944216" cy="483235"/>
          </a:xfrm>
          <a:prstGeom prst="rect">
            <a:avLst/>
          </a:prstGeom>
          <a:noFill/>
        </p:spPr>
        <p:txBody>
          <a:bodyPr wrap="squar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攻击原理</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539552" y="1916832"/>
            <a:ext cx="7704856" cy="1580515"/>
          </a:xfrm>
          <a:prstGeom prst="rect">
            <a:avLst/>
          </a:prstGeom>
        </p:spPr>
        <p:txBody>
          <a:bodyPr wrap="square">
            <a:spAutoFit/>
          </a:bodyPr>
          <a:lstStyle/>
          <a:p>
            <a:r>
              <a:rPr lang="zh-CN" altLang="zh-CN" sz="2400" dirty="0" smtClean="0">
                <a:latin typeface="楷体" pitchFamily="49" charset="-122"/>
                <a:ea typeface="楷体" pitchFamily="49" charset="-122"/>
              </a:rPr>
              <a:t>在</a:t>
            </a:r>
            <a:r>
              <a:rPr lang="en-US" altLang="zh-CN" sz="2400" dirty="0" smtClean="0">
                <a:latin typeface="楷体" pitchFamily="49" charset="-122"/>
                <a:ea typeface="楷体" pitchFamily="49" charset="-122"/>
              </a:rPr>
              <a:t>OP_TEE</a:t>
            </a:r>
            <a:r>
              <a:rPr lang="zh-CN" altLang="zh-CN" sz="2400" dirty="0" smtClean="0">
                <a:latin typeface="楷体" pitchFamily="49" charset="-122"/>
                <a:ea typeface="楷体" pitchFamily="49" charset="-122"/>
              </a:rPr>
              <a:t>中，安全世界的</a:t>
            </a:r>
            <a:r>
              <a:rPr lang="en-US" altLang="zh-CN" sz="2400" dirty="0" smtClean="0">
                <a:latin typeface="楷体" pitchFamily="49" charset="-122"/>
                <a:ea typeface="楷体" pitchFamily="49" charset="-122"/>
              </a:rPr>
              <a:t>TA</a:t>
            </a:r>
            <a:r>
              <a:rPr lang="zh-CN" altLang="zh-CN" sz="2400" dirty="0" smtClean="0">
                <a:latin typeface="楷体" pitchFamily="49" charset="-122"/>
                <a:ea typeface="楷体" pitchFamily="49" charset="-122"/>
              </a:rPr>
              <a:t>没有对普通世界</a:t>
            </a:r>
            <a:r>
              <a:rPr lang="en-US" altLang="zh-CN" sz="2400" dirty="0" smtClean="0">
                <a:latin typeface="楷体" pitchFamily="49" charset="-122"/>
                <a:ea typeface="楷体" pitchFamily="49" charset="-122"/>
              </a:rPr>
              <a:t>CA</a:t>
            </a:r>
            <a:r>
              <a:rPr lang="zh-CN" altLang="zh-CN" sz="2400" dirty="0" smtClean="0">
                <a:latin typeface="楷体" pitchFamily="49" charset="-122"/>
                <a:ea typeface="楷体" pitchFamily="49" charset="-122"/>
              </a:rPr>
              <a:t>进行身份验证，只要</a:t>
            </a:r>
            <a:r>
              <a:rPr lang="en-US" altLang="zh-CN" sz="2400" dirty="0" smtClean="0">
                <a:latin typeface="楷体" pitchFamily="49" charset="-122"/>
                <a:ea typeface="楷体" pitchFamily="49" charset="-122"/>
              </a:rPr>
              <a:t>CA</a:t>
            </a:r>
            <a:r>
              <a:rPr lang="zh-CN" altLang="zh-CN" sz="2400" dirty="0" smtClean="0">
                <a:latin typeface="楷体" pitchFamily="49" charset="-122"/>
                <a:ea typeface="楷体" pitchFamily="49" charset="-122"/>
              </a:rPr>
              <a:t>能够提供正确的</a:t>
            </a:r>
            <a:r>
              <a:rPr lang="en-US" altLang="zh-CN" sz="2400" dirty="0" smtClean="0">
                <a:latin typeface="楷体" pitchFamily="49" charset="-122"/>
                <a:ea typeface="楷体" pitchFamily="49" charset="-122"/>
              </a:rPr>
              <a:t>UUID</a:t>
            </a:r>
            <a:r>
              <a:rPr lang="zh-CN" altLang="zh-CN" sz="2400" dirty="0" smtClean="0">
                <a:latin typeface="楷体" pitchFamily="49" charset="-122"/>
                <a:ea typeface="楷体" pitchFamily="49" charset="-122"/>
              </a:rPr>
              <a:t>号以及提供合法的参数，</a:t>
            </a:r>
            <a:r>
              <a:rPr lang="en-US" altLang="zh-CN" sz="2400" dirty="0" smtClean="0">
                <a:latin typeface="楷体" pitchFamily="49" charset="-122"/>
                <a:ea typeface="楷体" pitchFamily="49" charset="-122"/>
              </a:rPr>
              <a:t>TA</a:t>
            </a:r>
            <a:r>
              <a:rPr lang="zh-CN" altLang="zh-CN" sz="2400" dirty="0" smtClean="0">
                <a:latin typeface="楷体" pitchFamily="49" charset="-122"/>
                <a:ea typeface="楷体" pitchFamily="49" charset="-122"/>
              </a:rPr>
              <a:t>都会给出相应的反馈。恶意</a:t>
            </a:r>
            <a:r>
              <a:rPr lang="en-US" altLang="zh-CN" sz="2400" dirty="0" smtClean="0">
                <a:latin typeface="楷体" pitchFamily="49" charset="-122"/>
                <a:ea typeface="楷体" pitchFamily="49" charset="-122"/>
              </a:rPr>
              <a:t>CA</a:t>
            </a:r>
            <a:r>
              <a:rPr lang="zh-CN" altLang="zh-CN" sz="2400" dirty="0" smtClean="0">
                <a:latin typeface="楷体" pitchFamily="49" charset="-122"/>
                <a:ea typeface="楷体" pitchFamily="49" charset="-122"/>
              </a:rPr>
              <a:t>能够利用该漏洞窃取合法</a:t>
            </a:r>
            <a:r>
              <a:rPr lang="en-US" altLang="zh-CN" sz="2400" dirty="0" smtClean="0">
                <a:latin typeface="楷体" pitchFamily="49" charset="-122"/>
                <a:ea typeface="楷体" pitchFamily="49" charset="-122"/>
              </a:rPr>
              <a:t>CA</a:t>
            </a:r>
            <a:r>
              <a:rPr lang="zh-CN" altLang="zh-CN" sz="2400" dirty="0" smtClean="0">
                <a:latin typeface="楷体" pitchFamily="49" charset="-122"/>
                <a:ea typeface="楷体" pitchFamily="49" charset="-122"/>
              </a:rPr>
              <a:t>的数据。</a:t>
            </a:r>
          </a:p>
        </p:txBody>
      </p:sp>
      <p:sp>
        <p:nvSpPr>
          <p:cNvPr id="6" name="TextBox 5"/>
          <p:cNvSpPr txBox="1"/>
          <p:nvPr/>
        </p:nvSpPr>
        <p:spPr>
          <a:xfrm>
            <a:off x="539805" y="3638808"/>
            <a:ext cx="1944216" cy="461665"/>
          </a:xfrm>
          <a:prstGeom prst="rect">
            <a:avLst/>
          </a:prstGeom>
          <a:noFill/>
        </p:spPr>
        <p:txBody>
          <a:bodyPr wrap="square" rtlCol="0">
            <a:spAutoFit/>
          </a:bodyPr>
          <a:lstStyle/>
          <a:p>
            <a:r>
              <a:rPr lang="zh-CN" altLang="en-US" sz="2400" dirty="0" smtClean="0">
                <a:solidFill>
                  <a:srgbClr val="FF0000"/>
                </a:solidFill>
              </a:rPr>
              <a:t>实现过程</a:t>
            </a:r>
            <a:endParaRPr lang="zh-CN" altLang="en-US" sz="2400" dirty="0">
              <a:solidFill>
                <a:srgbClr val="FF0000"/>
              </a:solidFill>
            </a:endParaRPr>
          </a:p>
        </p:txBody>
      </p:sp>
      <p:pic>
        <p:nvPicPr>
          <p:cNvPr id="3075" name="Picture 3"/>
          <p:cNvPicPr>
            <a:picLocks noChangeAspect="1" noChangeArrowheads="1"/>
          </p:cNvPicPr>
          <p:nvPr/>
        </p:nvPicPr>
        <p:blipFill>
          <a:blip r:embed="rId2" cstate="print"/>
          <a:srcRect/>
          <a:stretch>
            <a:fillRect/>
          </a:stretch>
        </p:blipFill>
        <p:spPr bwMode="auto">
          <a:xfrm>
            <a:off x="755576" y="4221088"/>
            <a:ext cx="7814945" cy="185597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990600" y="152400"/>
            <a:ext cx="7945120" cy="609600"/>
          </a:xfrm>
        </p:spPr>
        <p:txBody>
          <a:bodyPr/>
          <a:lstStyle/>
          <a:p>
            <a:r>
              <a:rPr lang="en-US" altLang="zh-CN" dirty="0" smtClean="0">
                <a:latin typeface="微软雅黑" panose="020B0503020204020204" pitchFamily="34" charset="-122"/>
                <a:ea typeface="微软雅黑" panose="020B0503020204020204" pitchFamily="34" charset="-122"/>
                <a:sym typeface="+mn-ea"/>
              </a:rPr>
              <a:t>4.3.2</a:t>
            </a:r>
            <a:r>
              <a:rPr lang="zh-CN" altLang="en-US" dirty="0" smtClean="0">
                <a:latin typeface="微软雅黑" panose="020B0503020204020204" pitchFamily="34" charset="-122"/>
                <a:ea typeface="微软雅黑" panose="020B0503020204020204" pitchFamily="34" charset="-122"/>
              </a:rPr>
              <a:t>恶意软件攻击</a:t>
            </a:r>
            <a:endParaRPr lang="en-US" altLang="zh-CN" dirty="0">
              <a:latin typeface="微软雅黑" panose="020B0503020204020204" pitchFamily="34" charset="-122"/>
              <a:ea typeface="微软雅黑" panose="020B0503020204020204" pitchFamily="34" charset="-122"/>
            </a:endParaRPr>
          </a:p>
        </p:txBody>
      </p:sp>
      <p:sp>
        <p:nvSpPr>
          <p:cNvPr id="7" name="TextBox 6"/>
          <p:cNvSpPr txBox="1"/>
          <p:nvPr/>
        </p:nvSpPr>
        <p:spPr>
          <a:xfrm>
            <a:off x="467360" y="1196975"/>
            <a:ext cx="2664460" cy="457200"/>
          </a:xfrm>
          <a:prstGeom prst="rect">
            <a:avLst/>
          </a:prstGeom>
          <a:noFill/>
        </p:spPr>
        <p:txBody>
          <a:bodyPr wrap="square" rtlCol="0">
            <a:spAutoFit/>
          </a:bodyPr>
          <a:lstStyle/>
          <a:p>
            <a:r>
              <a:rPr lang="zh-CN" altLang="en-US" sz="2400" dirty="0" smtClean="0">
                <a:solidFill>
                  <a:srgbClr val="FF0000"/>
                </a:solidFill>
              </a:rPr>
              <a:t>试验成功截图</a:t>
            </a:r>
          </a:p>
        </p:txBody>
      </p:sp>
      <p:pic>
        <p:nvPicPr>
          <p:cNvPr id="15" name="图片 14" descr="C:\Users\Administrator\Desktop\ap\恶意软件攻击截图\_RRA_D2`8ZCCJ0E%CX)4REF.png"/>
          <p:cNvPicPr/>
          <p:nvPr/>
        </p:nvPicPr>
        <p:blipFill>
          <a:blip r:embed="rId2" cstate="print"/>
          <a:srcRect/>
          <a:stretch>
            <a:fillRect/>
          </a:stretch>
        </p:blipFill>
        <p:spPr bwMode="auto">
          <a:xfrm>
            <a:off x="4597400" y="1654175"/>
            <a:ext cx="3731260" cy="3502660"/>
          </a:xfrm>
          <a:prstGeom prst="rect">
            <a:avLst/>
          </a:prstGeom>
          <a:noFill/>
          <a:ln w="9525">
            <a:noFill/>
            <a:miter lim="800000"/>
            <a:headEnd/>
            <a:tailEnd/>
          </a:ln>
        </p:spPr>
      </p:pic>
      <p:pic>
        <p:nvPicPr>
          <p:cNvPr id="16" name="图片 15" descr="C:\Users\Administrator\Desktop\ap\恶意软件攻击截图\KU$GD~FUE7(XTY`~N47U[%S.png"/>
          <p:cNvPicPr/>
          <p:nvPr/>
        </p:nvPicPr>
        <p:blipFill>
          <a:blip r:embed="rId3" cstate="print"/>
          <a:srcRect/>
          <a:stretch>
            <a:fillRect/>
          </a:stretch>
        </p:blipFill>
        <p:spPr bwMode="auto">
          <a:xfrm>
            <a:off x="467360" y="1654175"/>
            <a:ext cx="3627120" cy="3502660"/>
          </a:xfrm>
          <a:prstGeom prst="rect">
            <a:avLst/>
          </a:prstGeom>
          <a:noFill/>
          <a:ln w="9525">
            <a:noFill/>
            <a:miter lim="800000"/>
            <a:headEnd/>
            <a:tailEnd/>
          </a:ln>
        </p:spPr>
      </p:pic>
      <p:sp>
        <p:nvSpPr>
          <p:cNvPr id="17" name="TextBox 16"/>
          <p:cNvSpPr txBox="1"/>
          <p:nvPr/>
        </p:nvSpPr>
        <p:spPr>
          <a:xfrm>
            <a:off x="683568" y="5368012"/>
            <a:ext cx="3168352" cy="830997"/>
          </a:xfrm>
          <a:prstGeom prst="rect">
            <a:avLst/>
          </a:prstGeom>
          <a:noFill/>
        </p:spPr>
        <p:txBody>
          <a:bodyPr wrap="square" rtlCol="0">
            <a:spAutoFit/>
          </a:bodyPr>
          <a:lstStyle/>
          <a:p>
            <a:r>
              <a:rPr lang="en-US" altLang="zh-CN" sz="2400" dirty="0" err="1" smtClean="0">
                <a:latin typeface="楷体" pitchFamily="49" charset="-122"/>
                <a:ea typeface="楷体" pitchFamily="49" charset="-122"/>
              </a:rPr>
              <a:t>normalCA</a:t>
            </a:r>
            <a:r>
              <a:rPr lang="zh-CN" altLang="en-US" sz="2400" dirty="0" smtClean="0">
                <a:latin typeface="楷体" pitchFamily="49" charset="-122"/>
                <a:ea typeface="楷体" pitchFamily="49" charset="-122"/>
              </a:rPr>
              <a:t>写入</a:t>
            </a:r>
            <a:r>
              <a:rPr lang="en-US" altLang="zh-CN" sz="2400" dirty="0" smtClean="0">
                <a:latin typeface="楷体" pitchFamily="49" charset="-122"/>
                <a:ea typeface="楷体" pitchFamily="49" charset="-122"/>
              </a:rPr>
              <a:t>CA1</a:t>
            </a:r>
            <a:r>
              <a:rPr lang="zh-CN" altLang="en-US" sz="2400" dirty="0" smtClean="0">
                <a:latin typeface="楷体" pitchFamily="49" charset="-122"/>
                <a:ea typeface="楷体" pitchFamily="49" charset="-122"/>
              </a:rPr>
              <a:t>：</a:t>
            </a:r>
            <a:r>
              <a:rPr lang="en-US" altLang="zh-CN" sz="2400" dirty="0" err="1" smtClean="0">
                <a:latin typeface="楷体" pitchFamily="49" charset="-122"/>
                <a:ea typeface="楷体" pitchFamily="49" charset="-122"/>
              </a:rPr>
              <a:t>username:pwd</a:t>
            </a:r>
          </a:p>
        </p:txBody>
      </p:sp>
      <p:sp>
        <p:nvSpPr>
          <p:cNvPr id="18" name="TextBox 17"/>
          <p:cNvSpPr txBox="1"/>
          <p:nvPr/>
        </p:nvSpPr>
        <p:spPr>
          <a:xfrm>
            <a:off x="4716145" y="5368290"/>
            <a:ext cx="3721100" cy="457200"/>
          </a:xfrm>
          <a:prstGeom prst="rect">
            <a:avLst/>
          </a:prstGeom>
          <a:noFill/>
        </p:spPr>
        <p:txBody>
          <a:bodyPr wrap="square" rtlCol="0">
            <a:spAutoFit/>
          </a:bodyPr>
          <a:lstStyle/>
          <a:p>
            <a:r>
              <a:rPr lang="en-US" altLang="zh-CN" sz="2400" dirty="0" err="1" smtClean="0">
                <a:latin typeface="楷体" pitchFamily="49" charset="-122"/>
                <a:ea typeface="楷体" pitchFamily="49" charset="-122"/>
              </a:rPr>
              <a:t>fakeCA</a:t>
            </a:r>
            <a:r>
              <a:rPr lang="zh-CN" altLang="en-US" sz="2400" dirty="0" smtClean="0">
                <a:latin typeface="楷体" pitchFamily="49" charset="-122"/>
                <a:ea typeface="楷体" pitchFamily="49" charset="-122"/>
              </a:rPr>
              <a:t>能够读出该数据</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990600"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1785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grpSp>
      <p:grpSp>
        <p:nvGrpSpPr>
          <p:cNvPr id="3" name="Group 6"/>
          <p:cNvGrpSpPr/>
          <p:nvPr/>
        </p:nvGrpSpPr>
        <p:grpSpPr bwMode="auto">
          <a:xfrm>
            <a:off x="1785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6" name="Line 10"/>
          <p:cNvSpPr>
            <a:spLocks noChangeShapeType="1"/>
          </p:cNvSpPr>
          <p:nvPr/>
        </p:nvSpPr>
        <p:spPr bwMode="auto">
          <a:xfrm>
            <a:off x="2395518" y="22955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sp>
        <p:nvSpPr>
          <p:cNvPr id="148" name="Text Box 12"/>
          <p:cNvSpPr txBox="1">
            <a:spLocks noChangeArrowheads="1"/>
          </p:cNvSpPr>
          <p:nvPr/>
        </p:nvSpPr>
        <p:spPr bwMode="gray">
          <a:xfrm>
            <a:off x="1982768" y="17843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chemeClr val="bg1"/>
                </a:solidFill>
                <a:effectLst/>
                <a:uLnTx/>
                <a:uFillTx/>
              </a:rPr>
              <a:t>1</a:t>
            </a:r>
          </a:p>
        </p:txBody>
      </p:sp>
      <p:sp>
        <p:nvSpPr>
          <p:cNvPr id="149" name="Line 13"/>
          <p:cNvSpPr>
            <a:spLocks noChangeShapeType="1"/>
          </p:cNvSpPr>
          <p:nvPr/>
        </p:nvSpPr>
        <p:spPr bwMode="auto">
          <a:xfrm>
            <a:off x="2395518" y="32099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Text Box 14"/>
          <p:cNvSpPr txBox="1">
            <a:spLocks noChangeArrowheads="1"/>
          </p:cNvSpPr>
          <p:nvPr/>
        </p:nvSpPr>
        <p:spPr bwMode="auto">
          <a:xfrm>
            <a:off x="3195391" y="1784290"/>
            <a:ext cx="2879090" cy="483235"/>
          </a:xfrm>
          <a:prstGeom prst="rect">
            <a:avLst/>
          </a:prstGeom>
          <a:noFill/>
          <a:ln w="9525" algn="ctr">
            <a:noFill/>
            <a:miter lim="800000"/>
          </a:ln>
        </p:spPr>
        <p:txBody>
          <a:bodyPr wrap="none">
            <a:spAutoFit/>
          </a:bodyPr>
          <a:lstStyle/>
          <a:p>
            <a:pPr eaLnBrk="0" fontAlgn="auto" hangingPunct="0">
              <a:spcBef>
                <a:spcPts val="0"/>
              </a:spcBef>
              <a:spcAft>
                <a:spcPts val="0"/>
              </a:spcAft>
              <a:defRPr/>
            </a:pPr>
            <a:r>
              <a:rPr lang="en-US" altLang="zh-CN" sz="2400" kern="0" dirty="0">
                <a:solidFill>
                  <a:schemeClr val="tx1"/>
                </a:solidFill>
                <a:latin typeface="微软雅黑" panose="020B0503020204020204" pitchFamily="34" charset="-122"/>
                <a:ea typeface="微软雅黑" panose="020B0503020204020204" pitchFamily="34" charset="-122"/>
              </a:rPr>
              <a:t>TrustZone</a:t>
            </a:r>
            <a:r>
              <a:rPr lang="zh-CN" altLang="en-US" sz="2400" kern="0" dirty="0">
                <a:solidFill>
                  <a:schemeClr val="tx1"/>
                </a:solidFill>
                <a:latin typeface="微软雅黑" panose="020B0503020204020204" pitchFamily="34" charset="-122"/>
                <a:ea typeface="微软雅黑" panose="020B0503020204020204" pitchFamily="34" charset="-122"/>
              </a:rPr>
              <a:t>技术简介</a:t>
            </a:r>
          </a:p>
        </p:txBody>
      </p:sp>
      <p:sp>
        <p:nvSpPr>
          <p:cNvPr id="151" name="Text Box 15"/>
          <p:cNvSpPr txBox="1">
            <a:spLocks noChangeArrowheads="1"/>
          </p:cNvSpPr>
          <p:nvPr/>
        </p:nvSpPr>
        <p:spPr bwMode="gray">
          <a:xfrm>
            <a:off x="1982768" y="26987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0000"/>
                </a:solidFill>
                <a:effectLst/>
                <a:uLnTx/>
                <a:uFillTx/>
              </a:rPr>
              <a:t>2</a:t>
            </a:r>
          </a:p>
        </p:txBody>
      </p:sp>
      <p:grpSp>
        <p:nvGrpSpPr>
          <p:cNvPr id="4" name="Group 16"/>
          <p:cNvGrpSpPr/>
          <p:nvPr/>
        </p:nvGrpSpPr>
        <p:grpSpPr bwMode="auto">
          <a:xfrm>
            <a:off x="1785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 name="Group 20"/>
          <p:cNvGrpSpPr/>
          <p:nvPr/>
        </p:nvGrpSpPr>
        <p:grpSpPr bwMode="auto">
          <a:xfrm>
            <a:off x="1785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60" name="Line 24"/>
          <p:cNvSpPr>
            <a:spLocks noChangeShapeType="1"/>
          </p:cNvSpPr>
          <p:nvPr/>
        </p:nvSpPr>
        <p:spPr bwMode="auto">
          <a:xfrm>
            <a:off x="2395518" y="41021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Text Box 25"/>
          <p:cNvSpPr txBox="1">
            <a:spLocks noChangeArrowheads="1"/>
          </p:cNvSpPr>
          <p:nvPr/>
        </p:nvSpPr>
        <p:spPr bwMode="auto">
          <a:xfrm>
            <a:off x="3195308" y="2672874"/>
            <a:ext cx="440309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en-US" altLang="zh-CN" sz="2400" kern="0" dirty="0">
                <a:solidFill>
                  <a:srgbClr val="FF0000"/>
                </a:solidFill>
                <a:latin typeface="微软雅黑" panose="020B0503020204020204" pitchFamily="34" charset="-122"/>
                <a:ea typeface="微软雅黑" panose="020B0503020204020204" pitchFamily="34" charset="-122"/>
              </a:rPr>
              <a:t>TrustZone</a:t>
            </a:r>
            <a:r>
              <a:rPr lang="zh-CN" altLang="en-US" sz="2400" kern="0" dirty="0">
                <a:solidFill>
                  <a:srgbClr val="FF0000"/>
                </a:solidFill>
                <a:latin typeface="微软雅黑" panose="020B0503020204020204" pitchFamily="34" charset="-122"/>
                <a:ea typeface="微软雅黑" panose="020B0503020204020204" pitchFamily="34" charset="-122"/>
              </a:rPr>
              <a:t>技术安全实现与应用</a:t>
            </a:r>
          </a:p>
        </p:txBody>
      </p:sp>
      <p:sp>
        <p:nvSpPr>
          <p:cNvPr id="162" name="Text Box 26"/>
          <p:cNvSpPr txBox="1">
            <a:spLocks noChangeArrowheads="1"/>
          </p:cNvSpPr>
          <p:nvPr/>
        </p:nvSpPr>
        <p:spPr bwMode="gray">
          <a:xfrm>
            <a:off x="1982768" y="35909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3</a:t>
            </a:r>
          </a:p>
        </p:txBody>
      </p:sp>
      <p:sp>
        <p:nvSpPr>
          <p:cNvPr id="163" name="Line 27"/>
          <p:cNvSpPr>
            <a:spLocks noChangeShapeType="1"/>
          </p:cNvSpPr>
          <p:nvPr/>
        </p:nvSpPr>
        <p:spPr bwMode="auto">
          <a:xfrm>
            <a:off x="2395518" y="50165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Text Box 28"/>
          <p:cNvSpPr txBox="1">
            <a:spLocks noChangeArrowheads="1"/>
          </p:cNvSpPr>
          <p:nvPr/>
        </p:nvSpPr>
        <p:spPr bwMode="auto">
          <a:xfrm>
            <a:off x="3195192" y="3624150"/>
            <a:ext cx="4142740" cy="483235"/>
          </a:xfrm>
          <a:prstGeom prst="rect">
            <a:avLst/>
          </a:prstGeom>
          <a:noFill/>
          <a:ln w="9525" algn="ctr">
            <a:noFill/>
            <a:miter lim="800000"/>
          </a:ln>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defRPr/>
            </a:pPr>
            <a:r>
              <a:rPr lang="zh-CN" altLang="en-US" sz="2400" dirty="0">
                <a:latin typeface="微软雅黑" panose="020B0503020204020204" pitchFamily="34" charset="-122"/>
                <a:ea typeface="微软雅黑" panose="020B0503020204020204" pitchFamily="34" charset="-122"/>
                <a:sym typeface="+mn-ea"/>
              </a:rPr>
              <a:t>基于</a:t>
            </a:r>
            <a:r>
              <a:rPr lang="en-US" altLang="zh-CN" sz="2400" dirty="0">
                <a:latin typeface="微软雅黑" panose="020B0503020204020204" pitchFamily="34" charset="-122"/>
                <a:ea typeface="微软雅黑" panose="020B0503020204020204" pitchFamily="34" charset="-122"/>
                <a:sym typeface="+mn-ea"/>
              </a:rPr>
              <a:t>ARM </a:t>
            </a:r>
            <a:r>
              <a:rPr lang="en-US" altLang="zh-CN" sz="2400" dirty="0" err="1">
                <a:latin typeface="微软雅黑" panose="020B0503020204020204" pitchFamily="34" charset="-122"/>
                <a:ea typeface="微软雅黑" panose="020B0503020204020204" pitchFamily="34" charset="-122"/>
                <a:sym typeface="+mn-ea"/>
              </a:rPr>
              <a:t>Trustzone</a:t>
            </a:r>
            <a:r>
              <a:rPr lang="zh-CN" altLang="en-US" sz="2400" dirty="0">
                <a:latin typeface="微软雅黑" panose="020B0503020204020204" pitchFamily="34" charset="-122"/>
                <a:ea typeface="微软雅黑" panose="020B0503020204020204" pitchFamily="34" charset="-122"/>
                <a:sym typeface="+mn-ea"/>
              </a:rPr>
              <a:t>的</a:t>
            </a:r>
            <a:r>
              <a:rPr lang="en-US" altLang="zh-CN" sz="2400" dirty="0">
                <a:latin typeface="微软雅黑" panose="020B0503020204020204" pitchFamily="34" charset="-122"/>
                <a:ea typeface="微软雅黑" panose="020B0503020204020204" pitchFamily="34" charset="-122"/>
                <a:sym typeface="+mn-ea"/>
              </a:rPr>
              <a:t>STPM</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165" name="Text Box 29"/>
          <p:cNvSpPr txBox="1">
            <a:spLocks noChangeArrowheads="1"/>
          </p:cNvSpPr>
          <p:nvPr/>
        </p:nvSpPr>
        <p:spPr bwMode="gray">
          <a:xfrm>
            <a:off x="1982768" y="45053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4</a:t>
            </a:r>
          </a:p>
        </p:txBody>
      </p:sp>
      <p:sp>
        <p:nvSpPr>
          <p:cNvPr id="31" name="Text Box 28"/>
          <p:cNvSpPr txBox="1">
            <a:spLocks noChangeArrowheads="1"/>
          </p:cNvSpPr>
          <p:nvPr/>
        </p:nvSpPr>
        <p:spPr bwMode="auto">
          <a:xfrm>
            <a:off x="3196333" y="4406801"/>
            <a:ext cx="3197860" cy="483235"/>
          </a:xfrm>
          <a:prstGeom prst="rect">
            <a:avLst/>
          </a:prstGeom>
          <a:noFill/>
          <a:ln w="9525" algn="ctr">
            <a:noFill/>
            <a:miter lim="800000"/>
          </a:ln>
        </p:spPr>
        <p:txBody>
          <a:bodyPr wrap="none">
            <a:spAutoFit/>
          </a:bodyPr>
          <a:lstStyle/>
          <a:p>
            <a:pPr marL="0" marR="0" lvl="0" indent="0" algn="l" defTabSz="914400" eaLnBrk="0" fontAlgn="auto" latinLnBrk="0" hangingPunct="0">
              <a:lnSpc>
                <a:spcPct val="100000"/>
              </a:lnSpc>
              <a:spcBef>
                <a:spcPts val="0"/>
              </a:spcBef>
              <a:spcAft>
                <a:spcPts val="0"/>
              </a:spcAft>
              <a:buClrTx/>
              <a:buSzTx/>
              <a:buFontTx/>
              <a:buNone/>
              <a:defRPr/>
            </a:pPr>
            <a:r>
              <a:rPr lang="en-US" altLang="zh-CN" sz="2400" dirty="0" smtClean="0">
                <a:solidFill>
                  <a:schemeClr val="accent4">
                    <a:lumMod val="90000"/>
                    <a:lumOff val="10000"/>
                  </a:schemeClr>
                </a:solidFill>
                <a:latin typeface="微软雅黑" panose="020B0503020204020204" pitchFamily="34" charset="-122"/>
                <a:ea typeface="微软雅黑" panose="020B0503020204020204" pitchFamily="34" charset="-122"/>
                <a:sym typeface="+mn-ea"/>
              </a:rPr>
              <a:t>ARM V8</a:t>
            </a:r>
            <a:r>
              <a:rPr lang="zh-CN" altLang="en-US" sz="2400" dirty="0" smtClean="0">
                <a:solidFill>
                  <a:schemeClr val="accent4">
                    <a:lumMod val="90000"/>
                    <a:lumOff val="10000"/>
                  </a:schemeClr>
                </a:solidFill>
                <a:latin typeface="微软雅黑" panose="020B0503020204020204" pitchFamily="34" charset="-122"/>
                <a:ea typeface="微软雅黑" panose="020B0503020204020204" pitchFamily="34" charset="-122"/>
                <a:sym typeface="+mn-ea"/>
              </a:rPr>
              <a:t>安全技术研究</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从</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硬件</a:t>
            </a:r>
            <a:r>
              <a:rPr kumimoji="0" sz="24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架构</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角度</a:t>
            </a:r>
            <a:r>
              <a:rPr kumimoji="0"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看</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r>
              <a:rPr kumimoji="0" sz="2000" b="0" i="0" u="none" strike="noStrike" kern="1200" cap="none" spc="0" normalizeH="0" baseline="0" noProof="0" dirty="0">
                <a:ln>
                  <a:noFill/>
                </a:ln>
                <a:solidFill>
                  <a:schemeClr val="tx1"/>
                </a:solidFill>
                <a:effectLst/>
                <a:uLnTx/>
                <a:uFillTx/>
                <a:latin typeface="楷体" pitchFamily="49" charset="-122"/>
                <a:ea typeface="楷体" pitchFamily="49" charset="-122"/>
              </a:rPr>
              <a:t>      </a:t>
            </a:r>
            <a:r>
              <a:rPr kumimoji="0" sz="1800" b="0" i="0" u="none" strike="noStrike" kern="1200" cap="none" spc="0" normalizeH="0" baseline="0" noProof="0" dirty="0">
                <a:ln>
                  <a:noFill/>
                </a:ln>
                <a:solidFill>
                  <a:schemeClr val="tx1"/>
                </a:solidFill>
                <a:effectLst/>
                <a:uLnTx/>
                <a:uFillTx/>
                <a:latin typeface="楷体" pitchFamily="49" charset="-122"/>
                <a:ea typeface="楷体" pitchFamily="49" charset="-122"/>
              </a:rPr>
              <a:t>ARM公司的TrustZone技术对系统安全的解决方案是通过</a:t>
            </a:r>
            <a:r>
              <a:rPr kumimoji="0" sz="1800" b="0" i="0" u="none" strike="noStrike" kern="1200" cap="none" spc="0" normalizeH="0" baseline="0" noProof="0" dirty="0">
                <a:ln>
                  <a:noFill/>
                </a:ln>
                <a:solidFill>
                  <a:srgbClr val="FF0000"/>
                </a:solidFill>
                <a:effectLst/>
                <a:uLnTx/>
                <a:uFillTx/>
                <a:latin typeface="楷体" pitchFamily="49" charset="-122"/>
                <a:ea typeface="楷体" pitchFamily="49" charset="-122"/>
              </a:rPr>
              <a:t>将保护措施集成到ARM处理器</a:t>
            </a:r>
            <a:r>
              <a:rPr kumimoji="0" sz="1800" b="0" i="0" u="none" strike="noStrike" kern="1200" cap="none" spc="0" normalizeH="0" baseline="0" noProof="0" dirty="0">
                <a:ln>
                  <a:noFill/>
                </a:ln>
                <a:solidFill>
                  <a:schemeClr val="tx1"/>
                </a:solidFill>
                <a:effectLst/>
                <a:uLnTx/>
                <a:uFillTx/>
                <a:latin typeface="楷体" pitchFamily="49" charset="-122"/>
                <a:ea typeface="楷体" pitchFamily="49" charset="-122"/>
              </a:rPr>
              <a:t>上，</a:t>
            </a:r>
            <a:r>
              <a:rPr kumimoji="0" sz="1800" b="0" i="0" u="none" strike="noStrike" kern="1200" cap="none" spc="0" normalizeH="0" baseline="0" noProof="0">
                <a:ln>
                  <a:noFill/>
                </a:ln>
                <a:solidFill>
                  <a:schemeClr val="tx1"/>
                </a:solidFill>
                <a:effectLst/>
                <a:uLnTx/>
                <a:uFillTx/>
                <a:latin typeface="楷体" pitchFamily="49" charset="-122"/>
                <a:ea typeface="楷体" pitchFamily="49" charset="-122"/>
              </a:rPr>
              <a:t>从</a:t>
            </a:r>
            <a:r>
              <a:rPr kumimoji="0" sz="1800" b="0" i="0" u="none" strike="noStrike" kern="1200" cap="none" spc="0" normalizeH="0" baseline="0" noProof="0" smtClean="0">
                <a:ln>
                  <a:noFill/>
                </a:ln>
                <a:solidFill>
                  <a:schemeClr val="tx1"/>
                </a:solidFill>
                <a:effectLst/>
                <a:uLnTx/>
                <a:uFillTx/>
                <a:latin typeface="楷体" pitchFamily="49" charset="-122"/>
                <a:ea typeface="楷体" pitchFamily="49" charset="-122"/>
              </a:rPr>
              <a:t>ARMv7架构的处理器开始就已经集成了</a:t>
            </a:r>
            <a:r>
              <a:rPr kumimoji="0" sz="1800" b="0" i="0" u="none" strike="noStrike" kern="1200" cap="none" spc="0" normalizeH="0" baseline="0" noProof="0" dirty="0">
                <a:ln>
                  <a:noFill/>
                </a:ln>
                <a:solidFill>
                  <a:schemeClr val="tx1"/>
                </a:solidFill>
                <a:effectLst/>
                <a:uLnTx/>
                <a:uFillTx/>
                <a:latin typeface="楷体" pitchFamily="49" charset="-122"/>
                <a:ea typeface="楷体" pitchFamily="49" charset="-122"/>
              </a:rPr>
              <a:t>TrustZone技术（如下图所示），</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rPr>
              <a:t>主要应用于Cortex</a:t>
            </a:r>
            <a:r>
              <a:rPr kumimoji="0" sz="1800" b="0" i="0" u="none" strike="noStrike" kern="1200" cap="none" spc="0" normalizeH="0" baseline="0" noProof="0" dirty="0">
                <a:ln>
                  <a:noFill/>
                </a:ln>
                <a:solidFill>
                  <a:srgbClr val="FF0000"/>
                </a:solidFill>
                <a:effectLst/>
                <a:uLnTx/>
                <a:uFillTx/>
                <a:latin typeface="楷体" pitchFamily="49" charset="-122"/>
                <a:ea typeface="楷体" pitchFamily="49" charset="-122"/>
              </a:rPr>
              <a:t>-A 和 Cortex-M </a:t>
            </a:r>
            <a:r>
              <a:rPr kumimoji="0" sz="1800" b="0" i="0" u="none" strike="noStrike" kern="1200" cap="none" spc="0" normalizeH="0" baseline="0" noProof="0" dirty="0" err="1">
                <a:ln>
                  <a:noFill/>
                </a:ln>
                <a:solidFill>
                  <a:srgbClr val="FF0000"/>
                </a:solidFill>
                <a:effectLst/>
                <a:uLnTx/>
                <a:uFillTx/>
                <a:latin typeface="楷体" pitchFamily="49" charset="-122"/>
                <a:ea typeface="楷体" pitchFamily="49" charset="-122"/>
              </a:rPr>
              <a:t>系列处理器</a:t>
            </a:r>
            <a:r>
              <a:rPr kumimoji="0" sz="1800" b="0" i="0" u="none" strike="noStrike" kern="1200" cap="none" spc="0" normalizeH="0" baseline="0" noProof="0" dirty="0">
                <a:ln>
                  <a:noFill/>
                </a:ln>
                <a:solidFill>
                  <a:schemeClr val="tx1"/>
                </a:solidFill>
                <a:effectLst/>
                <a:uLnTx/>
                <a:uFillTx/>
                <a:latin typeface="楷体" pitchFamily="49" charset="-122"/>
                <a:ea typeface="楷体" pitchFamily="49" charset="-122"/>
              </a:rPr>
              <a:t>。</a:t>
            </a:r>
          </a:p>
        </p:txBody>
      </p:sp>
      <p:pic>
        <p:nvPicPr>
          <p:cNvPr id="2" name="图片 2" descr="http://www.arm.com/zh/assets/images/roadmap/V5_to_V8_Architecture.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a:xfrm>
            <a:off x="1647825" y="3063240"/>
            <a:ext cx="5366385" cy="3649345"/>
          </a:xfrm>
          <a:prstGeom prst="rect">
            <a:avLst/>
          </a:prstGeom>
          <a:noFill/>
          <a:ln>
            <a:noFill/>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en-US" altLang="zh-CN" sz="3200" dirty="0">
                <a:solidFill>
                  <a:schemeClr val="tx1"/>
                </a:solidFill>
              </a:rPr>
              <a:t>2.1</a:t>
            </a:r>
            <a:r>
              <a:rPr lang="zh-CN" altLang="en-US" sz="3200" dirty="0">
                <a:solidFill>
                  <a:schemeClr val="tx1"/>
                </a:solidFill>
              </a:rPr>
              <a:t>TrustZone技术的硬件架构</a:t>
            </a:r>
          </a:p>
        </p:txBody>
      </p:sp>
      <p:sp>
        <p:nvSpPr>
          <p:cNvPr id="8" name="内容占位符 2"/>
          <p:cNvSpPr>
            <a:spLocks noGrp="1"/>
          </p:cNvSpPr>
          <p:nvPr/>
        </p:nvSpPr>
        <p:spPr>
          <a:xfrm>
            <a:off x="755650" y="1052513"/>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sz="2000" b="0" i="0" u="none" strike="noStrike" kern="1200" cap="none" spc="0" normalizeH="0" baseline="0" noProof="0" dirty="0" err="1">
                <a:ln>
                  <a:noFill/>
                </a:ln>
                <a:solidFill>
                  <a:schemeClr val="tx1"/>
                </a:solidFill>
                <a:effectLst/>
                <a:uLnTx/>
                <a:uFillTx/>
                <a:latin typeface="楷体" pitchFamily="49" charset="-122"/>
                <a:ea typeface="楷体" pitchFamily="49" charset="-122"/>
              </a:rPr>
              <a:t>TrustZone硬件架构如</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下图</a:t>
            </a:r>
            <a:r>
              <a:rPr kumimoji="0" sz="2000" b="0" i="0" u="none" strike="noStrike" kern="1200" cap="none" spc="0" normalizeH="0" baseline="0" noProof="0" dirty="0" err="1">
                <a:ln>
                  <a:noFill/>
                </a:ln>
                <a:solidFill>
                  <a:schemeClr val="tx1"/>
                </a:solidFill>
                <a:effectLst/>
                <a:uLnTx/>
                <a:uFillTx/>
                <a:latin typeface="楷体" pitchFamily="49" charset="-122"/>
                <a:ea typeface="楷体" pitchFamily="49" charset="-122"/>
              </a:rPr>
              <a:t>所示，它将</a:t>
            </a:r>
            <a:r>
              <a:rPr kumimoji="0" sz="2000" b="0" i="0" u="none" strike="noStrike" kern="1200" cap="none" spc="0" normalizeH="0" baseline="0" noProof="0" dirty="0" err="1">
                <a:ln>
                  <a:noFill/>
                </a:ln>
                <a:solidFill>
                  <a:srgbClr val="FF0000"/>
                </a:solidFill>
                <a:effectLst/>
                <a:uLnTx/>
                <a:uFillTx/>
                <a:latin typeface="楷体" pitchFamily="49" charset="-122"/>
                <a:ea typeface="楷体" pitchFamily="49" charset="-122"/>
              </a:rPr>
              <a:t>CPU内核隔离成安全和普通两个区域</a:t>
            </a:r>
            <a:r>
              <a:rPr kumimoji="0" sz="2000" b="0" i="0" u="none" strike="noStrike" kern="1200" cap="none" spc="0" normalizeH="0" baseline="0" noProof="0" dirty="0" err="1">
                <a:ln>
                  <a:noFill/>
                </a:ln>
                <a:solidFill>
                  <a:schemeClr val="tx1"/>
                </a:solidFill>
                <a:effectLst/>
                <a:uLnTx/>
                <a:uFillTx/>
                <a:latin typeface="楷体" pitchFamily="49" charset="-122"/>
                <a:ea typeface="楷体" pitchFamily="49" charset="-122"/>
              </a:rPr>
              <a:t>，即单个的物理处理器包含了两个虚拟处理器核：</a:t>
            </a:r>
            <a:r>
              <a:rPr kumimoji="0" sz="2000" b="0" i="0" u="none" strike="noStrike" kern="1200" cap="none" spc="0" normalizeH="0" baseline="0" noProof="0" dirty="0" err="1">
                <a:ln>
                  <a:noFill/>
                </a:ln>
                <a:solidFill>
                  <a:srgbClr val="FF0000"/>
                </a:solidFill>
                <a:effectLst/>
                <a:uLnTx/>
                <a:uFillTx/>
                <a:latin typeface="楷体" pitchFamily="49" charset="-122"/>
                <a:ea typeface="楷体" pitchFamily="49" charset="-122"/>
              </a:rPr>
              <a:t>安全处理器核和普通处理器核</a:t>
            </a:r>
            <a:r>
              <a:rPr kumimoji="0" lang="zh-CN" altLang="en-US" sz="2000" b="0" i="0" u="none" strike="noStrike" kern="1200" cap="none" spc="0" normalizeH="0" baseline="0" noProof="0" dirty="0">
                <a:ln>
                  <a:noFill/>
                </a:ln>
                <a:solidFill>
                  <a:schemeClr val="tx1"/>
                </a:solidFill>
                <a:effectLst/>
                <a:uLnTx/>
                <a:uFillTx/>
                <a:latin typeface="楷体" pitchFamily="49" charset="-122"/>
                <a:ea typeface="楷体" pitchFamily="49" charset="-122"/>
              </a:rPr>
              <a:t>。</a:t>
            </a:r>
          </a:p>
        </p:txBody>
      </p:sp>
      <p:pic>
        <p:nvPicPr>
          <p:cNvPr id="28677" name="图片 28676" descr="C:\Documents and Settings\Jason\Application Data\Microsoft\Media Catalog\Copy of Trustzone.gif"/>
          <p:cNvPicPr>
            <a:picLocks noChangeAspect="1"/>
          </p:cNvPicPr>
          <p:nvPr/>
        </p:nvPicPr>
        <p:blipFill>
          <a:blip r:embed="rId2" cstate="print"/>
          <a:stretch>
            <a:fillRect/>
          </a:stretch>
        </p:blipFill>
        <p:spPr>
          <a:xfrm>
            <a:off x="993140" y="2461260"/>
            <a:ext cx="7157085" cy="4302760"/>
          </a:xfrm>
          <a:prstGeom prst="rect">
            <a:avLst/>
          </a:prstGeom>
          <a:noFill/>
          <a:ln w="9525">
            <a:noFill/>
          </a:ln>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1|13"/>
</p:tagLst>
</file>

<file path=ppt/theme/theme1.xml><?xml version="1.0" encoding="utf-8"?>
<a:theme xmlns:a="http://schemas.openxmlformats.org/drawingml/2006/main" name="1_016">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论文答辩</Template>
  <TotalTime>141</TotalTime>
  <Words>3631</Words>
  <Application>Microsoft Office PowerPoint</Application>
  <PresentationFormat>全屏显示(4:3)</PresentationFormat>
  <Paragraphs>431</Paragraphs>
  <Slides>63</Slides>
  <Notes>6</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65" baseType="lpstr">
      <vt:lpstr>1_016</vt:lpstr>
      <vt:lpstr>Visio</vt:lpstr>
      <vt:lpstr>幻灯片 1</vt:lpstr>
      <vt:lpstr>纲要</vt:lpstr>
      <vt:lpstr>幻灯片 3</vt:lpstr>
      <vt:lpstr>幻灯片 4</vt:lpstr>
      <vt:lpstr>幻灯片 5</vt:lpstr>
      <vt:lpstr>幻灯片 6</vt:lpstr>
      <vt:lpstr>纲要</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纲要</vt:lpstr>
      <vt:lpstr>幻灯片 29</vt:lpstr>
      <vt:lpstr>幻灯片 30</vt:lpstr>
      <vt:lpstr>幻灯片 31</vt:lpstr>
      <vt:lpstr>幻灯片 32</vt:lpstr>
      <vt:lpstr>幻灯片 33</vt:lpstr>
      <vt:lpstr>幻灯片 34</vt:lpstr>
      <vt:lpstr>幻灯片 35</vt:lpstr>
      <vt:lpstr>幻灯片 36</vt:lpstr>
      <vt:lpstr>幻灯片 37</vt:lpstr>
      <vt:lpstr>3.2.1 总体实现框架</vt:lpstr>
      <vt:lpstr>3.3.1 安全世界添加STPM</vt:lpstr>
      <vt:lpstr>3.3.1 安全世界添加STPM</vt:lpstr>
      <vt:lpstr>3.3.1 安全世界添加STPM</vt:lpstr>
      <vt:lpstr>3.3.2 普通世界添加TSS2.0 </vt:lpstr>
      <vt:lpstr>3.3.3 安全存储</vt:lpstr>
      <vt:lpstr>幻灯片 44</vt:lpstr>
      <vt:lpstr>幻灯片 45</vt:lpstr>
      <vt:lpstr>幻灯片 46</vt:lpstr>
      <vt:lpstr>幻灯片 47</vt:lpstr>
      <vt:lpstr>纲要</vt:lpstr>
      <vt:lpstr>4.1.1背景</vt:lpstr>
      <vt:lpstr>4.1.2TrustZone漏洞成因研究</vt:lpstr>
      <vt:lpstr>4.1.2TrustZone漏洞成因研究</vt:lpstr>
      <vt:lpstr>4.1.2TrustZone漏洞发现</vt:lpstr>
      <vt:lpstr>4.1.3TrustZone开发环境构建</vt:lpstr>
      <vt:lpstr>4.1.4TrustZone漏洞利用</vt:lpstr>
      <vt:lpstr>4.2.1技术路线</vt:lpstr>
      <vt:lpstr>4.2.1技术路线</vt:lpstr>
      <vt:lpstr>4.2.1技术路线</vt:lpstr>
      <vt:lpstr>4.2.1技术路线</vt:lpstr>
      <vt:lpstr>4.2.1技术路线</vt:lpstr>
      <vt:lpstr>4.3.1dos攻击</vt:lpstr>
      <vt:lpstr>4.3.1dos攻击</vt:lpstr>
      <vt:lpstr>4.3.2恶意软件攻击</vt:lpstr>
      <vt:lpstr>4.3.2恶意软件攻击</vt:lpstr>
    </vt:vector>
  </TitlesOfParts>
  <Company>whu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基于分块倒排文件的全文索引设计与实现</dc:title>
  <dc:creator>Declan</dc:creator>
  <cp:lastModifiedBy>think</cp:lastModifiedBy>
  <cp:revision>923</cp:revision>
  <dcterms:created xsi:type="dcterms:W3CDTF">2011-05-22T06:32:00Z</dcterms:created>
  <dcterms:modified xsi:type="dcterms:W3CDTF">2021-04-22T00:00:01Z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2052-10.1.0.6030</vt:lpwstr>
  </property>
</Properties>
</file>